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435" r:id="rId3"/>
    <p:sldId id="436" r:id="rId4"/>
    <p:sldId id="292" r:id="rId5"/>
    <p:sldId id="473" r:id="rId6"/>
    <p:sldId id="565" r:id="rId7"/>
    <p:sldId id="579" r:id="rId8"/>
    <p:sldId id="580" r:id="rId9"/>
    <p:sldId id="604" r:id="rId10"/>
    <p:sldId id="578" r:id="rId11"/>
    <p:sldId id="581" r:id="rId12"/>
    <p:sldId id="603" r:id="rId13"/>
    <p:sldId id="566" r:id="rId14"/>
    <p:sldId id="569" r:id="rId15"/>
    <p:sldId id="470" r:id="rId16"/>
    <p:sldId id="622" r:id="rId17"/>
    <p:sldId id="592" r:id="rId18"/>
    <p:sldId id="623" r:id="rId19"/>
    <p:sldId id="593" r:id="rId20"/>
    <p:sldId id="625" r:id="rId21"/>
    <p:sldId id="594" r:id="rId22"/>
    <p:sldId id="626" r:id="rId23"/>
    <p:sldId id="567" r:id="rId24"/>
    <p:sldId id="577" r:id="rId25"/>
    <p:sldId id="449" r:id="rId27"/>
    <p:sldId id="595" r:id="rId28"/>
    <p:sldId id="596" r:id="rId29"/>
    <p:sldId id="597" r:id="rId30"/>
    <p:sldId id="598" r:id="rId31"/>
    <p:sldId id="571" r:id="rId32"/>
  </p:sldIdLst>
  <p:sldSz cx="12192000" cy="6858000"/>
  <p:notesSz cx="6858000" cy="9144000"/>
  <p:embeddedFontLst>
    <p:embeddedFont>
      <p:font typeface="OPPOSans L" panose="00020600040101010101" pitchFamily="18" charset="-122"/>
      <p:regular r:id="rId36"/>
    </p:embeddedFont>
    <p:embeddedFont>
      <p:font typeface="Segoe UI Light" panose="020B0502040204020203"/>
      <p:regular r:id="rId37"/>
      <p:italic r:id="rId38"/>
    </p:embeddedFont>
    <p:embeddedFont>
      <p:font typeface="Segoe UI Light" panose="020B0502040204020203" charset="0"/>
      <p:regular r:id="rId39"/>
      <p:italic r:id="rId40"/>
    </p:embeddedFont>
    <p:embeddedFont>
      <p:font typeface="微软雅黑" panose="020B0503020204020204" pitchFamily="34" charset="-122"/>
      <p:regular r:id="rId41"/>
    </p:embeddedFont>
    <p:embeddedFont>
      <p:font typeface="OPPOSans B" panose="00020600040101010101" pitchFamily="18" charset="-122"/>
      <p:regular r:id="rId42"/>
    </p:embeddedFont>
    <p:embeddedFont>
      <p:font typeface="OPPOSans R" panose="00020600040101010101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华文中宋" panose="02010600040101010101" charset="-122"/>
      <p:regular r:id="rId48"/>
    </p:embeddedFont>
    <p:embeddedFont>
      <p:font typeface="新宋体" panose="02010609030101010101" charset="-122"/>
      <p:regular r:id="rId49"/>
    </p:embeddedFont>
  </p:embeddedFontLst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1840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56"/>
      </p:cViewPr>
      <p:guideLst>
        <p:guide orient="horz" pos="4269"/>
        <p:guide pos="3830"/>
        <p:guide orient="horz" pos="1905"/>
        <p:guide orient="horz" pos="13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gs" Target="tags/tag135.xml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microsoft.com/office/2007/relationships/hdphoto" Target="../media/image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officeplus.c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1"/>
          <a:stretch>
            <a:fillRect/>
          </a:stretch>
        </p:blipFill>
        <p:spPr>
          <a:xfrm>
            <a:off x="0" y="-36512"/>
            <a:ext cx="12192000" cy="6894512"/>
          </a:xfrm>
          <a:prstGeom prst="rect">
            <a:avLst/>
          </a:prstGeom>
        </p:spPr>
      </p:pic>
      <p:grpSp>
        <p:nvGrpSpPr>
          <p:cNvPr id="45" name="组合 44"/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46" name="组合 4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49" name="图形 4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50" name="组合 4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62" name="任意多边形: 形状 61"/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3" name="任意多边形: 形状 62"/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58" name="任意多边形: 形状 57"/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9" name="任意多边形: 形状 58"/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0" name="任意多边形: 形状 59"/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1" name="任意多边形: 形状 60"/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53" name="任意多边形: 形状 52"/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4" name="任意多边形: 形状 53"/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5" name="任意多边形: 形状 54"/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57" name="任意多边形: 形状 56"/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47" name="直接连接符 46"/>
            <p:cNvCxnSpPr/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35" name="组合 34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8" name="椭圆 67"/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80" b="3000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4" name="组合 3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7" name="图形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8" name="组合 7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20" name="任意多边形: 形状 19"/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16" name="任意多边形: 形状 15"/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" name="任意多边形: 形状 16"/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任意多边形: 形状 17"/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9" name="任意多边形: 形状 18"/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11" name="任意多边形: 形状 10"/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任意多边形: 形状 13"/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" name="直接连接符 4"/>
            <p:cNvCxnSpPr/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27" name="组合 26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521"/>
          <a:stretch>
            <a:fillRect/>
          </a:stretch>
        </p:blipFill>
        <p:spPr>
          <a:xfrm>
            <a:off x="0" y="0"/>
            <a:ext cx="12192000" cy="6894512"/>
          </a:xfrm>
          <a:prstGeom prst="rect">
            <a:avLst/>
          </a:prstGeom>
        </p:spPr>
      </p:pic>
      <p:sp>
        <p:nvSpPr>
          <p:cNvPr id="2" name="椭圆 1"/>
          <p:cNvSpPr/>
          <p:nvPr userDrawn="1">
            <p:custDataLst>
              <p:tags r:id="rId4"/>
            </p:custDataLst>
          </p:nvPr>
        </p:nvSpPr>
        <p:spPr>
          <a:xfrm>
            <a:off x="5118100" y="1638300"/>
            <a:ext cx="1631358" cy="1631358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  <a:effectLst>
            <a:outerShdw blurRad="38100" dist="203200" dir="1800000" algn="t" rotWithShape="0">
              <a:schemeClr val="accent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13" name="组合 12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16" name="图形 1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25" name="任意多边形: 形状 24"/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20" name="任意多边形: 形状 19"/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4" name="直接连接符 13"/>
            <p:cNvCxnSpPr/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5499100" y="2082800"/>
            <a:ext cx="1193800" cy="9652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tx1"/>
                </a:solidFill>
                <a:latin typeface="+mn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marL="0" lvl="0" defTabSz="45720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3" name="文本框 42" descr="章节概要1"/>
          <p:cNvSpPr txBox="1"/>
          <p:nvPr userDrawn="1">
            <p:custDataLst>
              <p:tags r:id="rId6"/>
            </p:custDataLst>
          </p:nvPr>
        </p:nvSpPr>
        <p:spPr>
          <a:xfrm>
            <a:off x="3551096" y="-696018"/>
            <a:ext cx="6817009" cy="369332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spc="300" dirty="0">
              <a:latin typeface="+mn-ea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1" hasCustomPrompt="1"/>
          </p:nvPr>
        </p:nvSpPr>
        <p:spPr>
          <a:xfrm>
            <a:off x="4029075" y="3429000"/>
            <a:ext cx="4133850" cy="8382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>
            <a:lvl1pPr marL="0" indent="0">
              <a:buNone/>
              <a:defRPr lang="zh-CN" altLang="en-US" sz="4400" spc="300" dirty="0" smtClean="0">
                <a:latin typeface="+mj-ea"/>
                <a:ea typeface="+mj-ea"/>
              </a:defRPr>
            </a:lvl1pPr>
            <a:lvl2pPr>
              <a:defRPr lang="zh-CN" altLang="en-US" sz="1800" dirty="0" smtClean="0"/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 marL="1600200" indent="0">
              <a:buNone/>
              <a:defRPr lang="zh-CN" altLang="en-US" dirty="0"/>
            </a:lvl5pPr>
          </a:lstStyle>
          <a:p>
            <a:r>
              <a:rPr lang="zh-CN" altLang="en-US" sz="4400" dirty="0"/>
              <a:t>工作概况</a:t>
            </a:r>
            <a:endParaRPr lang="zh-CN" altLang="en-US" sz="4400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2" hasCustomPrompt="1"/>
          </p:nvPr>
        </p:nvSpPr>
        <p:spPr>
          <a:xfrm>
            <a:off x="4032250" y="4114800"/>
            <a:ext cx="4127500" cy="419100"/>
          </a:xfrm>
          <a:prstGeom prst="rect">
            <a:avLst/>
          </a:prstGeom>
          <a:noFill/>
        </p:spPr>
        <p:txBody>
          <a:bodyPr vert="horz" wrap="square" rtlCol="0" anchor="ctr" anchorCtr="1">
            <a:noAutofit/>
          </a:bodyPr>
          <a:lstStyle>
            <a:lvl1pPr marL="0" indent="0">
              <a:buNone/>
              <a:defRPr lang="zh-CN" altLang="en-US" sz="1800" spc="300" dirty="0">
                <a:latin typeface="+mn-ea"/>
              </a:defRPr>
            </a:lvl1pPr>
          </a:lstStyle>
          <a:p>
            <a:pPr lvl="0" algn="ctr"/>
            <a:r>
              <a:rPr lang="zh-CN" altLang="en-US" spc="300" dirty="0">
                <a:latin typeface="+mn-ea"/>
              </a:rPr>
              <a:t>请填写关于本章的内容介绍</a:t>
            </a:r>
            <a:endParaRPr lang="en-US" altLang="zh-CN" spc="300" dirty="0">
              <a:latin typeface="+mn-ea"/>
            </a:endParaRPr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13" hasCustomPrompt="1"/>
          </p:nvPr>
        </p:nvSpPr>
        <p:spPr>
          <a:xfrm>
            <a:off x="811213" y="5765800"/>
            <a:ext cx="10569575" cy="542925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>
            <a:lvl1pPr marL="0" indent="0">
              <a:buNone/>
              <a:defRPr lang="zh-CN" altLang="en-US" sz="1400" smtClean="0">
                <a:ea typeface="OPPOSans L" panose="00020600040101010101" pitchFamily="18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algn="ctr"/>
            <a:r>
              <a:rPr lang="en-US" altLang="zh-CN" sz="1400" dirty="0">
                <a:ea typeface="思源黑体 CN Light" panose="020B0300000000000000" pitchFamily="34" charset="-122"/>
              </a:rPr>
              <a:t>Lorem ipsum dolor sit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amet</a:t>
            </a:r>
            <a:r>
              <a:rPr lang="en-US" altLang="zh-CN" sz="1400" dirty="0">
                <a:ea typeface="思源黑体 CN Light" panose="020B0300000000000000" pitchFamily="34" charset="-122"/>
              </a:rPr>
              <a:t>,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consectetuer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adipiscing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elit</a:t>
            </a:r>
            <a:r>
              <a:rPr lang="en-US" altLang="zh-CN" sz="1400" dirty="0">
                <a:ea typeface="思源黑体 CN Light" panose="020B0300000000000000" pitchFamily="34" charset="-122"/>
              </a:rPr>
              <a:t>. Maecenas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porttitor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congue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massa</a:t>
            </a:r>
            <a:r>
              <a:rPr lang="en-US" altLang="zh-CN" sz="1400" dirty="0">
                <a:ea typeface="思源黑体 CN Light" panose="020B0300000000000000" pitchFamily="34" charset="-122"/>
              </a:rPr>
              <a:t>.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Fusce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posuere</a:t>
            </a:r>
            <a:r>
              <a:rPr lang="en-US" altLang="zh-CN" sz="1400" dirty="0">
                <a:ea typeface="思源黑体 CN Light" panose="020B0300000000000000" pitchFamily="34" charset="-122"/>
              </a:rPr>
              <a:t>, magna sed pulvinar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ultricies</a:t>
            </a:r>
            <a:r>
              <a:rPr lang="en-US" altLang="zh-CN" sz="1400" dirty="0">
                <a:ea typeface="思源黑体 CN Light" panose="020B0300000000000000" pitchFamily="34" charset="-122"/>
              </a:rPr>
              <a:t>,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purus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lectus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malesuada</a:t>
            </a:r>
            <a:r>
              <a:rPr lang="en-US" altLang="zh-CN" sz="1400" dirty="0">
                <a:ea typeface="思源黑体 CN Light" panose="020B0300000000000000" pitchFamily="34" charset="-122"/>
              </a:rPr>
              <a:t> libero, sit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amet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commodo</a:t>
            </a:r>
            <a:r>
              <a:rPr lang="en-US" altLang="zh-CN" sz="1400" dirty="0">
                <a:ea typeface="思源黑体 CN Light" panose="020B0300000000000000" pitchFamily="34" charset="-122"/>
              </a:rPr>
              <a:t> magna eros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quis</a:t>
            </a:r>
            <a:r>
              <a:rPr lang="en-US" altLang="zh-CN" sz="1400" dirty="0">
                <a:ea typeface="思源黑体 CN Light" panose="020B0300000000000000" pitchFamily="34" charset="-122"/>
              </a:rPr>
              <a:t> </a:t>
            </a:r>
            <a:r>
              <a:rPr lang="en-US" altLang="zh-CN" sz="1400" dirty="0" err="1">
                <a:ea typeface="思源黑体 CN Light" panose="020B0300000000000000" pitchFamily="34" charset="-122"/>
              </a:rPr>
              <a:t>urna</a:t>
            </a:r>
            <a:r>
              <a:rPr lang="en-US" altLang="zh-CN" sz="1400" dirty="0">
                <a:ea typeface="思源黑体 CN Light" panose="020B0300000000000000" pitchFamily="34" charset="-122"/>
              </a:rPr>
              <a:t>.</a:t>
            </a:r>
            <a:endParaRPr lang="en-US" altLang="zh-CN" sz="1400" dirty="0">
              <a:ea typeface="思源黑体 CN Light" panose="020B0300000000000000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53" name="组合 52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19" name="图形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32" name="任意多边形: 形状 31"/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28" name="任意多边形: 形状 27"/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23" name="任意多边形: 形状 22"/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6" name="任意多边形: 形状 25"/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7" name="直接连接符 16"/>
            <p:cNvCxnSpPr/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占位符 38"/>
          <p:cNvSpPr>
            <a:spLocks noGrp="1"/>
          </p:cNvSpPr>
          <p:nvPr>
            <p:ph type="body" sz="quarter" idx="10" hasCustomPrompt="1"/>
          </p:nvPr>
        </p:nvSpPr>
        <p:spPr>
          <a:xfrm>
            <a:off x="5171539" y="627109"/>
            <a:ext cx="1906672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spc="300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zh-CN" altLang="en-US" dirty="0"/>
              <a:t>未来规划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40" name="组合 39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椭圆 40"/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cxnSp>
        <p:nvCxnSpPr>
          <p:cNvPr id="50" name="直接连接符 49"/>
          <p:cNvCxnSpPr/>
          <p:nvPr userDrawn="1"/>
        </p:nvCxnSpPr>
        <p:spPr>
          <a:xfrm>
            <a:off x="5769769" y="1078083"/>
            <a:ext cx="652463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/>
          <p:cNvSpPr/>
          <p:nvPr userDrawn="1"/>
        </p:nvSpPr>
        <p:spPr>
          <a:xfrm>
            <a:off x="9426" y="0"/>
            <a:ext cx="12173149" cy="3925455"/>
          </a:xfrm>
          <a:custGeom>
            <a:avLst/>
            <a:gdLst>
              <a:gd name="connsiteX0" fmla="*/ 0 w 19477038"/>
              <a:gd name="connsiteY0" fmla="*/ 0 h 6280728"/>
              <a:gd name="connsiteX1" fmla="*/ 19477038 w 19477038"/>
              <a:gd name="connsiteY1" fmla="*/ 0 h 6280728"/>
              <a:gd name="connsiteX2" fmla="*/ 19477038 w 19477038"/>
              <a:gd name="connsiteY2" fmla="*/ 2641997 h 6280728"/>
              <a:gd name="connsiteX3" fmla="*/ 0 w 19477038"/>
              <a:gd name="connsiteY3" fmla="*/ 2641997 h 628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77038" h="6280728">
                <a:moveTo>
                  <a:pt x="0" y="0"/>
                </a:moveTo>
                <a:lnTo>
                  <a:pt x="19477038" y="0"/>
                </a:lnTo>
                <a:lnTo>
                  <a:pt x="19477038" y="2641997"/>
                </a:lnTo>
                <a:cubicBezTo>
                  <a:pt x="15098614" y="6511331"/>
                  <a:pt x="6817071" y="8386204"/>
                  <a:pt x="0" y="2641997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180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17" name="图形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18" name="组合 17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30" name="任意多边形: 形状 29"/>
                <p:cNvSpPr/>
                <p:nvPr/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26" name="任意多边形: 形状 25"/>
                <p:cNvSpPr/>
                <p:nvPr/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7" name="任意多边形: 形状 26"/>
                <p:cNvSpPr/>
                <p:nvPr/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21" name="任意多边形: 形状 20"/>
                <p:cNvSpPr/>
                <p:nvPr/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4" name="任意多边形: 形状 23"/>
                <p:cNvSpPr/>
                <p:nvPr/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5" name="任意多边形: 形状 24"/>
                <p:cNvSpPr/>
                <p:nvPr/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15" name="直接连接符 14"/>
            <p:cNvCxnSpPr/>
            <p:nvPr/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 userDrawn="1"/>
        </p:nvGrpSpPr>
        <p:grpSpPr>
          <a:xfrm>
            <a:off x="131898" y="125480"/>
            <a:ext cx="384040" cy="6587077"/>
            <a:chOff x="131898" y="176280"/>
            <a:chExt cx="384040" cy="6587077"/>
          </a:xfrm>
        </p:grpSpPr>
        <p:grpSp>
          <p:nvGrpSpPr>
            <p:cNvPr id="45" name="组合 44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椭圆 45"/>
            <p:cNvSpPr/>
            <p:nvPr/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sp>
        <p:nvSpPr>
          <p:cNvPr id="37" name="文本占位符 36"/>
          <p:cNvSpPr>
            <a:spLocks noGrp="1"/>
          </p:cNvSpPr>
          <p:nvPr>
            <p:ph type="body" sz="quarter" idx="10" hasCustomPrompt="1"/>
          </p:nvPr>
        </p:nvSpPr>
        <p:spPr>
          <a:xfrm>
            <a:off x="5171539" y="627109"/>
            <a:ext cx="1906672" cy="487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800" spc="300" smtClean="0"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algn="ctr" defTabSz="457200"/>
            <a:r>
              <a:rPr lang="zh-CN" altLang="en-US" dirty="0"/>
              <a:t>未来规划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5769769" y="1078083"/>
            <a:ext cx="652463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1996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592947" y="1202327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713621" y="1202327"/>
            <a:ext cx="1402001" cy="5106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图片出处</a:t>
            </a: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22330" y="1202327"/>
            <a:ext cx="7074345" cy="511575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OPPOSans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 B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OPPOSans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 R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1.3</a:t>
            </a: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Pexels</a:t>
            </a: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；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unsplash</a:t>
            </a:r>
            <a:r>
              <a:rPr lang="en-US" altLang="zh-CN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/>
              </a:rPr>
              <a:t>；</a:t>
            </a: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POSans L" panose="00020600040101010101" pitchFamily="18" charset="-122"/>
                <a:ea typeface="OPPOSans L" panose="00020600040101010101" pitchFamily="18" charset="-122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OPPOSans L" panose="00020600040101010101" pitchFamily="18" charset="-122"/>
                <a:ea typeface="OPPOSans L" panose="00020600040101010101" pitchFamily="18" charset="-122"/>
              </a:rPr>
              <a:t>于香芋</a:t>
            </a:r>
            <a:endParaRPr lang="zh-CN" altLang="en-US" sz="1400" dirty="0">
              <a:solidFill>
                <a:schemeClr val="bg1"/>
              </a:solidFill>
              <a:latin typeface="OPPOSans L" panose="00020600040101010101" pitchFamily="18" charset="-122"/>
              <a:ea typeface="OPPOSans L" panose="00020600040101010101" pitchFamily="18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-197224" y="-4123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-376518" y="-30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9" name="图片 8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441275"/>
            <a:ext cx="1196975" cy="1595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1"/>
          <a:stretch>
            <a:fillRect/>
          </a:stretch>
        </p:blipFill>
        <p:spPr>
          <a:xfrm>
            <a:off x="0" y="-36512"/>
            <a:ext cx="12192000" cy="6894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400"/>
            <a:ext cx="3054545" cy="403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4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image" Target="../media/image2.png"/><Relationship Id="rId1" Type="http://schemas.openxmlformats.org/officeDocument/2006/relationships/tags" Target="../tags/tag8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9" Type="http://schemas.openxmlformats.org/officeDocument/2006/relationships/tags" Target="../tags/tag30.xml"/><Relationship Id="rId28" Type="http://schemas.openxmlformats.org/officeDocument/2006/relationships/tags" Target="../tags/tag29.xml"/><Relationship Id="rId27" Type="http://schemas.openxmlformats.org/officeDocument/2006/relationships/tags" Target="../tags/tag28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image" Target="../media/image11.png"/><Relationship Id="rId20" Type="http://schemas.openxmlformats.org/officeDocument/2006/relationships/tags" Target="../tags/tag22.xml"/><Relationship Id="rId2" Type="http://schemas.openxmlformats.org/officeDocument/2006/relationships/tags" Target="../tags/tag5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134.xml"/><Relationship Id="rId26" Type="http://schemas.openxmlformats.org/officeDocument/2006/relationships/tags" Target="../tags/tag133.xml"/><Relationship Id="rId25" Type="http://schemas.openxmlformats.org/officeDocument/2006/relationships/tags" Target="../tags/tag132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tags" Target="../tags/tag110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image" Target="../media/image2.png"/><Relationship Id="rId1" Type="http://schemas.openxmlformats.org/officeDocument/2006/relationships/tags" Target="../tags/tag10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56.xml"/><Relationship Id="rId26" Type="http://schemas.openxmlformats.org/officeDocument/2006/relationships/tags" Target="../tags/tag55.xml"/><Relationship Id="rId25" Type="http://schemas.openxmlformats.org/officeDocument/2006/relationships/tags" Target="../tags/tag54.xml"/><Relationship Id="rId24" Type="http://schemas.openxmlformats.org/officeDocument/2006/relationships/tags" Target="../tags/tag53.xml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tags" Target="../tags/tag50.xml"/><Relationship Id="rId20" Type="http://schemas.openxmlformats.org/officeDocument/2006/relationships/tags" Target="../tags/tag49.xml"/><Relationship Id="rId2" Type="http://schemas.openxmlformats.org/officeDocument/2006/relationships/tags" Target="../tags/tag32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image" Target="../media/image2.png"/><Relationship Id="rId1" Type="http://schemas.openxmlformats.org/officeDocument/2006/relationships/tags" Target="../tags/tag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82.xml"/><Relationship Id="rId26" Type="http://schemas.openxmlformats.org/officeDocument/2006/relationships/tags" Target="../tags/tag81.xml"/><Relationship Id="rId25" Type="http://schemas.openxmlformats.org/officeDocument/2006/relationships/tags" Target="../tags/tag80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58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image" Target="../media/image2.png"/><Relationship Id="rId1" Type="http://schemas.openxmlformats.org/officeDocument/2006/relationships/tags" Target="../tags/tag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66515" y="2707611"/>
            <a:ext cx="7658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职场面试官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用户测试</a:t>
            </a:r>
            <a:endParaRPr lang="zh-CN" altLang="en-US" sz="5400" dirty="0">
              <a:latin typeface="+mj-ea"/>
              <a:ea typeface="+mj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11" y="4014553"/>
            <a:ext cx="171450" cy="1714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2437" y="4014553"/>
            <a:ext cx="7196448" cy="18136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郭思崎：用户采访与测试监督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李彬昕：测试设计与记录整理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彭玉展：演讲汇报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钟蕊念：用户采访与测试监督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7603" y="615233"/>
            <a:ext cx="2416793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企业端界面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F35B0BEE-F18A-47BB-8FCB-E00DA2F2635D-1" descr="C:/Users/admin/AppData/Local/Temp/wpp.uCUoRu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2895" y="1215390"/>
            <a:ext cx="8837295" cy="5226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7603" y="615233"/>
            <a:ext cx="2416793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企业端界面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F35B0BEE-F18A-47BB-8FCB-E00DA2F2635D-3" descr="C:/Users/admin/AppData/Local/Temp/wpp.RzFLWJ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848" y="1215390"/>
            <a:ext cx="8835390" cy="5226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131898" y="176280"/>
            <a:ext cx="384040" cy="6587077"/>
            <a:chOff x="131898" y="176280"/>
            <a:chExt cx="384040" cy="6587077"/>
          </a:xfrm>
        </p:grpSpPr>
        <p:grpSp>
          <p:nvGrpSpPr>
            <p:cNvPr id="48" name="组合 47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50" name="椭圆 49"/>
              <p:cNvSpPr/>
              <p:nvPr>
                <p:custDataLst>
                  <p:tags r:id="rId2"/>
                </p:custDataLst>
              </p:nvPr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椭圆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/>
            <p:cNvSpPr/>
            <p:nvPr>
              <p:custDataLst>
                <p:tags r:id="rId7"/>
              </p:custDataLst>
            </p:nvPr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56" name="组合 5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59" name="图形 5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72" name="任意多边形: 形状 71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68" name="任意多边形: 形状 6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63" name="任意多边形: 形状 6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7" name="直接连接符 56"/>
            <p:cNvCxnSpPr/>
            <p:nvPr>
              <p:custDataLst>
                <p:tags r:id="rId26"/>
              </p:custDataLst>
            </p:nvPr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7"/>
              </p:custDataLst>
            </p:nvPr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5422900" y="2082800"/>
            <a:ext cx="1333500" cy="965200"/>
          </a:xfrm>
        </p:spPr>
        <p:txBody>
          <a:bodyPr>
            <a:spAutoFit/>
          </a:bodyPr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</p:nvPr>
        </p:nvSpPr>
        <p:spPr>
          <a:xfrm>
            <a:off x="4029075" y="3497234"/>
            <a:ext cx="4133850" cy="701731"/>
          </a:xfrm>
        </p:spPr>
        <p:txBody>
          <a:bodyPr>
            <a:spAutoFit/>
          </a:bodyPr>
          <a:lstStyle/>
          <a:p>
            <a:pPr algn="ctr"/>
            <a:r>
              <a:rPr lang="zh-CN" altLang="en-US" sz="4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en-US" altLang="zh-CN" sz="4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77865" y="1643021"/>
            <a:ext cx="10763732" cy="4181557"/>
            <a:chOff x="377865" y="1643021"/>
            <a:chExt cx="10763732" cy="4181557"/>
          </a:xfrm>
        </p:grpSpPr>
        <p:sp>
          <p:nvSpPr>
            <p:cNvPr id="10" name="弧形 9"/>
            <p:cNvSpPr/>
            <p:nvPr/>
          </p:nvSpPr>
          <p:spPr>
            <a:xfrm rot="19651245">
              <a:off x="377865" y="1643021"/>
              <a:ext cx="4181557" cy="4181557"/>
            </a:xfrm>
            <a:prstGeom prst="arc">
              <a:avLst>
                <a:gd name="adj1" fmla="val 16200000"/>
                <a:gd name="adj2" fmla="val 903168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815936" y="1695031"/>
              <a:ext cx="7325661" cy="876300"/>
              <a:chOff x="3892136" y="1396994"/>
              <a:chExt cx="7325661" cy="876300"/>
            </a:xfrm>
          </p:grpSpPr>
          <p:cxnSp>
            <p:nvCxnSpPr>
              <p:cNvPr id="26" name="直接连接符 25"/>
              <p:cNvCxnSpPr/>
              <p:nvPr/>
            </p:nvCxnSpPr>
            <p:spPr>
              <a:xfrm>
                <a:off x="3892136" y="1835144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: 圆角 29"/>
              <p:cNvSpPr/>
              <p:nvPr/>
            </p:nvSpPr>
            <p:spPr>
              <a:xfrm>
                <a:off x="6188598" y="1396994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479957" y="2777882"/>
              <a:ext cx="6661640" cy="876300"/>
              <a:chOff x="4556157" y="2479845"/>
              <a:chExt cx="6661640" cy="87630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4556157" y="2917995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矩形: 圆角 30"/>
              <p:cNvSpPr/>
              <p:nvPr/>
            </p:nvSpPr>
            <p:spPr>
              <a:xfrm>
                <a:off x="6188598" y="2479845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499207" y="3860733"/>
              <a:ext cx="6642390" cy="876300"/>
              <a:chOff x="4575407" y="3562696"/>
              <a:chExt cx="6642390" cy="876300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4575407" y="4000846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: 圆角 31"/>
              <p:cNvSpPr/>
              <p:nvPr/>
            </p:nvSpPr>
            <p:spPr>
              <a:xfrm>
                <a:off x="6188598" y="3562696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720584" y="4943584"/>
              <a:ext cx="7421013" cy="876300"/>
              <a:chOff x="3796784" y="4645547"/>
              <a:chExt cx="7421013" cy="876300"/>
            </a:xfrm>
          </p:grpSpPr>
          <p:cxnSp>
            <p:nvCxnSpPr>
              <p:cNvPr id="29" name="直接连接符 28"/>
              <p:cNvCxnSpPr/>
              <p:nvPr/>
            </p:nvCxnSpPr>
            <p:spPr>
              <a:xfrm>
                <a:off x="3796784" y="5083697"/>
                <a:ext cx="3369343" cy="0"/>
              </a:xfrm>
              <a:prstGeom prst="line">
                <a:avLst/>
              </a:prstGeom>
              <a:ln>
                <a:solidFill>
                  <a:schemeClr val="accent1"/>
                </a:solidFill>
                <a:prstDash val="dashDot"/>
                <a:head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矩形: 圆角 32"/>
              <p:cNvSpPr/>
              <p:nvPr/>
            </p:nvSpPr>
            <p:spPr>
              <a:xfrm>
                <a:off x="6188598" y="4645547"/>
                <a:ext cx="5029199" cy="876300"/>
              </a:xfrm>
              <a:prstGeom prst="roundRect">
                <a:avLst>
                  <a:gd name="adj" fmla="val 69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微软雅黑 Light" panose="020B0502040204020203" charset="-122"/>
                  <a:cs typeface="+mn-cs"/>
                </a:endParaRPr>
              </a:p>
            </p:txBody>
          </p:sp>
        </p:grpSp>
      </p:grpSp>
      <p:sp>
        <p:nvSpPr>
          <p:cNvPr id="4" name="椭圆 3"/>
          <p:cNvSpPr/>
          <p:nvPr/>
        </p:nvSpPr>
        <p:spPr>
          <a:xfrm>
            <a:off x="6285186" y="180778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285186" y="2900857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285186" y="3978715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285186" y="5071791"/>
            <a:ext cx="641131" cy="641131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微软雅黑 Light" panose="020B0502040204020203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19874" y="2872121"/>
            <a:ext cx="3142594" cy="2469587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用户测试任务涵盖求职端和企业端的核心模块，确保用户能够熟练体验简历 管理、面试练习、岗位搜索及人才筛选等关键功能。通过这些测试，我们将评估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职场面试官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的功能可用性及用户操作流程的完整性。 测试通过软件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PrototypingonPaper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导出的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原型进行，测试者 分别体验了求职端功能（简历助手、面试练习、找工作）和企业端功能（岗位管 理、找人才、面试管理），并切换身份体验两端核心操作流程。 </a:t>
            </a:r>
            <a:endParaRPr lang="en-US" altLang="zh-CN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454474" y="2245644"/>
            <a:ext cx="2028338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95696" y="1931274"/>
            <a:ext cx="662152" cy="4545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/>
              <a:t>01</a:t>
            </a:r>
            <a:endParaRPr lang="zh-CN" altLang="en-US" sz="2400" spc="0" dirty="0"/>
          </a:p>
        </p:txBody>
      </p:sp>
      <p:sp>
        <p:nvSpPr>
          <p:cNvPr id="40" name="文本框 39"/>
          <p:cNvSpPr txBox="1"/>
          <p:nvPr/>
        </p:nvSpPr>
        <p:spPr>
          <a:xfrm>
            <a:off x="6285185" y="3034861"/>
            <a:ext cx="662152" cy="4545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/>
              <a:t>02</a:t>
            </a:r>
            <a:endParaRPr lang="zh-CN" altLang="en-US" sz="2400" spc="0" dirty="0"/>
          </a:p>
        </p:txBody>
      </p:sp>
      <p:sp>
        <p:nvSpPr>
          <p:cNvPr id="41" name="文本框 40"/>
          <p:cNvSpPr txBox="1"/>
          <p:nvPr/>
        </p:nvSpPr>
        <p:spPr>
          <a:xfrm>
            <a:off x="6295696" y="4106915"/>
            <a:ext cx="662152" cy="4545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/>
              <a:t>03</a:t>
            </a:r>
            <a:endParaRPr lang="zh-CN" altLang="en-US" sz="2400" spc="0" dirty="0"/>
          </a:p>
        </p:txBody>
      </p:sp>
      <p:sp>
        <p:nvSpPr>
          <p:cNvPr id="42" name="文本框 41"/>
          <p:cNvSpPr txBox="1"/>
          <p:nvPr/>
        </p:nvSpPr>
        <p:spPr>
          <a:xfrm>
            <a:off x="6285185" y="5210502"/>
            <a:ext cx="662152" cy="4545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 defTabSz="914400">
              <a:defRPr spc="300">
                <a:solidFill>
                  <a:schemeClr val="accent1"/>
                </a:solidFill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400" spc="0" dirty="0"/>
              <a:t>04</a:t>
            </a:r>
            <a:endParaRPr lang="zh-CN" altLang="en-US" sz="2400" spc="0" dirty="0"/>
          </a:p>
        </p:txBody>
      </p:sp>
      <p:sp>
        <p:nvSpPr>
          <p:cNvPr id="43" name="文本框 42"/>
          <p:cNvSpPr txBox="1"/>
          <p:nvPr/>
        </p:nvSpPr>
        <p:spPr>
          <a:xfrm>
            <a:off x="7018612" y="1874987"/>
            <a:ext cx="4143374" cy="5256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体验简历助手界面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18612" y="2978573"/>
            <a:ext cx="4143374" cy="5256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体验面试练习界面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18612" y="4040118"/>
            <a:ext cx="4143374" cy="5256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体验企业端岗位管理界面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18612" y="5143704"/>
            <a:ext cx="4143374" cy="525657"/>
          </a:xfrm>
          <a:prstGeom prst="rect">
            <a:avLst/>
          </a:prstGeom>
        </p:spPr>
        <p:txBody>
          <a:bodyPr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体验企业端找人才界面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5171539" y="627109"/>
            <a:ext cx="1906672" cy="480131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2577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6" name="直接连接符 45"/>
          <p:cNvCxnSpPr/>
          <p:nvPr/>
        </p:nvCxnSpPr>
        <p:spPr>
          <a:xfrm flipH="1">
            <a:off x="3203575" y="2704465"/>
            <a:ext cx="4445" cy="345440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708140" y="1766570"/>
            <a:ext cx="1270" cy="300228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82" y="2417083"/>
            <a:ext cx="404262" cy="459837"/>
          </a:xfrm>
          <a:prstGeom prst="rect">
            <a:avLst/>
          </a:prstGeom>
        </p:spPr>
      </p:pic>
      <p:sp>
        <p:nvSpPr>
          <p:cNvPr id="61" name="文本框 60" descr="章节标题1"/>
          <p:cNvSpPr txBox="1"/>
          <p:nvPr/>
        </p:nvSpPr>
        <p:spPr>
          <a:xfrm>
            <a:off x="3470932" y="2910283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 descr="章节概要1"/>
          <p:cNvSpPr txBox="1"/>
          <p:nvPr/>
        </p:nvSpPr>
        <p:spPr>
          <a:xfrm>
            <a:off x="3476942" y="3292191"/>
            <a:ext cx="2921000" cy="134677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简历助手模块主要用于生成、美化和管理简历，为用户提供与目标岗位匹配 的个性化简历工具。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32" y="1474743"/>
            <a:ext cx="404262" cy="459837"/>
          </a:xfrm>
          <a:prstGeom prst="rect">
            <a:avLst/>
          </a:prstGeom>
        </p:spPr>
      </p:pic>
      <p:sp>
        <p:nvSpPr>
          <p:cNvPr id="67" name="文本框 66" descr="章节标题1"/>
          <p:cNvSpPr txBox="1"/>
          <p:nvPr/>
        </p:nvSpPr>
        <p:spPr>
          <a:xfrm>
            <a:off x="6932295" y="2032000"/>
            <a:ext cx="2182495" cy="3848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 descr="章节概要1"/>
          <p:cNvSpPr txBox="1"/>
          <p:nvPr/>
        </p:nvSpPr>
        <p:spPr>
          <a:xfrm>
            <a:off x="6932612" y="2453356"/>
            <a:ext cx="2921000" cy="1042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用户能够熟练使用简历助手模块生成一份新简历，进行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润色，并高效管理多版本简历。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69254" y="513335"/>
            <a:ext cx="5053116" cy="541020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任务一：体验简历助手界面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5625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8" name="直接连接符 47"/>
          <p:cNvCxnSpPr/>
          <p:nvPr/>
        </p:nvCxnSpPr>
        <p:spPr>
          <a:xfrm>
            <a:off x="373380" y="302895"/>
            <a:ext cx="31115" cy="6006465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形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00" y="156483"/>
            <a:ext cx="404262" cy="459837"/>
          </a:xfrm>
          <a:prstGeom prst="rect">
            <a:avLst/>
          </a:prstGeom>
        </p:spPr>
      </p:pic>
      <p:sp>
        <p:nvSpPr>
          <p:cNvPr id="71" name="文本框 70" descr="章节标题1"/>
          <p:cNvSpPr txBox="1"/>
          <p:nvPr/>
        </p:nvSpPr>
        <p:spPr>
          <a:xfrm>
            <a:off x="1173185" y="20133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 descr="章节概要1"/>
          <p:cNvSpPr txBox="1"/>
          <p:nvPr/>
        </p:nvSpPr>
        <p:spPr>
          <a:xfrm>
            <a:off x="22860" y="615950"/>
            <a:ext cx="2932430" cy="5797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用户进入“简历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助手”模块，点击“创建简历”按钮。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根据系统提示，填写基本信息（如姓名、学历、工作经验等）。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选择目标岗位（如“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前端工程师”）并输入相关职业要求。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润色功能，根据岗位要求优化简历内容。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将生成的简历保存，并为其添加标签分类（如“技术岗”或“管理岗”）。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返回简历列表，查看并切换不同简历版本。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95" y="779145"/>
            <a:ext cx="2367280" cy="5128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r="26383"/>
          <a:stretch>
            <a:fillRect/>
          </a:stretch>
        </p:blipFill>
        <p:spPr>
          <a:xfrm>
            <a:off x="9890125" y="728980"/>
            <a:ext cx="2430145" cy="522033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910" y="779145"/>
            <a:ext cx="2395220" cy="51276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47720" y="5374005"/>
            <a:ext cx="506730" cy="4248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9375" y="2734310"/>
            <a:ext cx="1864995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55610" y="4488180"/>
            <a:ext cx="1353820" cy="3848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410" y="778510"/>
            <a:ext cx="2392045" cy="51282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38140" y="4364990"/>
            <a:ext cx="548640" cy="5080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99375" y="4148455"/>
            <a:ext cx="2021205" cy="24828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257915" y="3051810"/>
            <a:ext cx="697865" cy="70421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1942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6" name="直接连接符 45"/>
          <p:cNvCxnSpPr/>
          <p:nvPr/>
        </p:nvCxnSpPr>
        <p:spPr>
          <a:xfrm>
            <a:off x="2967355" y="2639695"/>
            <a:ext cx="1270" cy="3509645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395085" y="1814830"/>
            <a:ext cx="4445" cy="311658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17" y="2352313"/>
            <a:ext cx="404262" cy="459837"/>
          </a:xfrm>
          <a:prstGeom prst="rect">
            <a:avLst/>
          </a:prstGeom>
        </p:spPr>
      </p:pic>
      <p:sp>
        <p:nvSpPr>
          <p:cNvPr id="61" name="文本框 60" descr="章节标题1"/>
          <p:cNvSpPr txBox="1"/>
          <p:nvPr/>
        </p:nvSpPr>
        <p:spPr>
          <a:xfrm>
            <a:off x="3230267" y="2845513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 descr="章节概要1"/>
          <p:cNvSpPr txBox="1"/>
          <p:nvPr/>
        </p:nvSpPr>
        <p:spPr>
          <a:xfrm>
            <a:off x="3230562" y="3214721"/>
            <a:ext cx="2921000" cy="13589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面试练习模块为用户提供 AI 模拟面试，通过真实情境的面试问题帮助用户提升面试能力，并生成评估报告以供改进。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082" y="1523003"/>
            <a:ext cx="404262" cy="459837"/>
          </a:xfrm>
          <a:prstGeom prst="rect">
            <a:avLst/>
          </a:prstGeom>
        </p:spPr>
      </p:pic>
      <p:sp>
        <p:nvSpPr>
          <p:cNvPr id="67" name="文本框 66" descr="章节标题1"/>
          <p:cNvSpPr txBox="1"/>
          <p:nvPr/>
        </p:nvSpPr>
        <p:spPr>
          <a:xfrm>
            <a:off x="6616087" y="198254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 descr="章节概要1"/>
          <p:cNvSpPr txBox="1"/>
          <p:nvPr/>
        </p:nvSpPr>
        <p:spPr>
          <a:xfrm>
            <a:off x="6616382" y="2351756"/>
            <a:ext cx="2921000" cy="1042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用户能够选择目标岗位，完成一次模拟面试，并查看系统生成的面试评估报告。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195239" y="520320"/>
            <a:ext cx="5053116" cy="645795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任务二：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体验面试练习界面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1942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8" name="直接连接符 47"/>
          <p:cNvCxnSpPr/>
          <p:nvPr/>
        </p:nvCxnSpPr>
        <p:spPr>
          <a:xfrm>
            <a:off x="353695" y="945515"/>
            <a:ext cx="12700" cy="514858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形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55" y="667658"/>
            <a:ext cx="404262" cy="459837"/>
          </a:xfrm>
          <a:prstGeom prst="rect">
            <a:avLst/>
          </a:prstGeom>
        </p:spPr>
      </p:pic>
      <p:sp>
        <p:nvSpPr>
          <p:cNvPr id="71" name="文本框 70" descr="章节标题1"/>
          <p:cNvSpPr txBox="1"/>
          <p:nvPr/>
        </p:nvSpPr>
        <p:spPr>
          <a:xfrm>
            <a:off x="1025865" y="712513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 descr="章节概要1"/>
          <p:cNvSpPr txBox="1"/>
          <p:nvPr/>
        </p:nvSpPr>
        <p:spPr>
          <a:xfrm>
            <a:off x="85725" y="1233805"/>
            <a:ext cx="2765425" cy="49923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用户进入“面试练习”模块，选择心仪岗位（如“产品经理”）。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点击“开始面试”，进入 AI 模拟面试环节。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系统依次提出 5 个面试问题，用户需逐一回答（可通过语音或文字输入）。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模拟面试结束后，查看系统生成的评估报告，包括整体评分和各项表现数据。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用户返回面试记录页面，查阅历史报告。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745" y="975360"/>
            <a:ext cx="2355215" cy="50888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0" y="975360"/>
            <a:ext cx="2354580" cy="50888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41015" y="2506980"/>
            <a:ext cx="880745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960" y="975360"/>
            <a:ext cx="2357755" cy="50463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42610" y="2506980"/>
            <a:ext cx="1301115" cy="4781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185" y="942975"/>
            <a:ext cx="2373630" cy="503745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841865" y="4522470"/>
            <a:ext cx="993140" cy="4781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03190" y="3526155"/>
            <a:ext cx="2136775" cy="37973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49040" y="5383530"/>
            <a:ext cx="424815" cy="6807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1942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6" name="直接连接符 45"/>
          <p:cNvCxnSpPr/>
          <p:nvPr/>
        </p:nvCxnSpPr>
        <p:spPr>
          <a:xfrm>
            <a:off x="3201035" y="2476500"/>
            <a:ext cx="1270" cy="359918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640830" y="1651635"/>
            <a:ext cx="10795" cy="310134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97" y="2189118"/>
            <a:ext cx="404262" cy="459837"/>
          </a:xfrm>
          <a:prstGeom prst="rect">
            <a:avLst/>
          </a:prstGeom>
        </p:spPr>
      </p:pic>
      <p:sp>
        <p:nvSpPr>
          <p:cNvPr id="61" name="文本框 60" descr="章节标题1"/>
          <p:cNvSpPr txBox="1"/>
          <p:nvPr/>
        </p:nvSpPr>
        <p:spPr>
          <a:xfrm>
            <a:off x="3463947" y="268231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 descr="章节概要1"/>
          <p:cNvSpPr txBox="1"/>
          <p:nvPr/>
        </p:nvSpPr>
        <p:spPr>
          <a:xfrm>
            <a:off x="3469957" y="3064226"/>
            <a:ext cx="2921000" cy="13589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岗位管理模块支持企业用户发布、编辑和删除招聘信息，同时查看招聘数据统计，便于企业高效管理招聘流程。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52" y="1326153"/>
            <a:ext cx="404262" cy="459837"/>
          </a:xfrm>
          <a:prstGeom prst="rect">
            <a:avLst/>
          </a:prstGeom>
        </p:spPr>
      </p:pic>
      <p:sp>
        <p:nvSpPr>
          <p:cNvPr id="67" name="文本框 66" descr="章节标题1"/>
          <p:cNvSpPr txBox="1"/>
          <p:nvPr/>
        </p:nvSpPr>
        <p:spPr>
          <a:xfrm>
            <a:off x="6952002" y="1819353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 descr="章节概要1"/>
          <p:cNvSpPr txBox="1"/>
          <p:nvPr/>
        </p:nvSpPr>
        <p:spPr>
          <a:xfrm>
            <a:off x="6958012" y="2201261"/>
            <a:ext cx="2921000" cy="1042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企业用户能够发布新岗位、编辑现有岗位并查看投递统计数据。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74695" y="476250"/>
            <a:ext cx="6104890" cy="645795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任务三：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体验企业端岗位管理界面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2577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295" y="1174115"/>
            <a:ext cx="2223770" cy="4826000"/>
          </a:xfrm>
          <a:prstGeom prst="rect">
            <a:avLst/>
          </a:prstGeom>
        </p:spPr>
      </p:pic>
      <p:cxnSp>
        <p:nvCxnSpPr>
          <p:cNvPr id="48" name="直接连接符 47"/>
          <p:cNvCxnSpPr/>
          <p:nvPr/>
        </p:nvCxnSpPr>
        <p:spPr>
          <a:xfrm>
            <a:off x="608330" y="975995"/>
            <a:ext cx="36830" cy="514858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形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5" y="747033"/>
            <a:ext cx="404262" cy="459837"/>
          </a:xfrm>
          <a:prstGeom prst="rect">
            <a:avLst/>
          </a:prstGeom>
        </p:spPr>
      </p:pic>
      <p:sp>
        <p:nvSpPr>
          <p:cNvPr id="71" name="文本框 70" descr="章节标题1"/>
          <p:cNvSpPr txBox="1"/>
          <p:nvPr/>
        </p:nvSpPr>
        <p:spPr>
          <a:xfrm>
            <a:off x="1144610" y="79188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 descr="章节概要1"/>
          <p:cNvSpPr txBox="1"/>
          <p:nvPr/>
        </p:nvSpPr>
        <p:spPr>
          <a:xfrm>
            <a:off x="-541655" y="1292860"/>
            <a:ext cx="3415030" cy="4559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300" lvl="2" indent="-342900" algn="l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企业用户登录后进入“岗位管理”模块，点击“发布岗位”。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l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填写岗位名称（如“数据分析师”）、职责描述和技能要求，完成岗位发布。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l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在岗位列表中找到已发布岗位，点击“编辑”修改岗位信息。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l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查看岗位的投递统计数据，包括投递数量和筛选进度。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rcRect l="1142"/>
          <a:stretch>
            <a:fillRect/>
          </a:stretch>
        </p:blipFill>
        <p:spPr>
          <a:xfrm>
            <a:off x="4965065" y="1207770"/>
            <a:ext cx="2143125" cy="4801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185" y="1153795"/>
            <a:ext cx="2255520" cy="484632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rcRect l="1414" t="771"/>
          <a:stretch>
            <a:fillRect/>
          </a:stretch>
        </p:blipFill>
        <p:spPr>
          <a:xfrm>
            <a:off x="7071360" y="1206500"/>
            <a:ext cx="2193290" cy="4802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202940" y="5552440"/>
            <a:ext cx="464185" cy="44767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15630" y="2700020"/>
            <a:ext cx="279400" cy="3238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21620" y="1682750"/>
            <a:ext cx="795655" cy="3238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20945" y="2218055"/>
            <a:ext cx="1471930" cy="20701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466306" y="4088949"/>
            <a:ext cx="859827" cy="836245"/>
            <a:chOff x="1265745" y="2556243"/>
            <a:chExt cx="859827" cy="836245"/>
          </a:xfrm>
        </p:grpSpPr>
        <p:sp>
          <p:nvSpPr>
            <p:cNvPr id="6" name="矩形: 圆角 5"/>
            <p:cNvSpPr/>
            <p:nvPr>
              <p:custDataLst>
                <p:tags r:id="rId1"/>
              </p:custDataLst>
            </p:nvPr>
          </p:nvSpPr>
          <p:spPr>
            <a:xfrm>
              <a:off x="1265745" y="2556243"/>
              <a:ext cx="859827" cy="83624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54000" algn="ctr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微软雅黑 Light" panose="020B0502040204020203" charset="-122"/>
                <a:cs typeface="+mn-cs"/>
              </a:endParaRPr>
            </a:p>
          </p:txBody>
        </p:sp>
        <p:pic>
          <p:nvPicPr>
            <p:cNvPr id="13" name="图形 1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527" y="2772234"/>
              <a:ext cx="404262" cy="404262"/>
            </a:xfrm>
            <a:prstGeom prst="rect">
              <a:avLst/>
            </a:prstGeom>
          </p:spPr>
        </p:pic>
      </p:grpSp>
      <p:sp>
        <p:nvSpPr>
          <p:cNvPr id="36" name="文本框 35" descr="章节标题1"/>
          <p:cNvSpPr txBox="1"/>
          <p:nvPr>
            <p:custDataLst>
              <p:tags r:id="rId4"/>
            </p:custDataLst>
          </p:nvPr>
        </p:nvSpPr>
        <p:spPr>
          <a:xfrm>
            <a:off x="849006" y="5186886"/>
            <a:ext cx="209442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 descr="章节标题2"/>
          <p:cNvSpPr txBox="1"/>
          <p:nvPr>
            <p:custDataLst>
              <p:tags r:id="rId5"/>
            </p:custDataLst>
          </p:nvPr>
        </p:nvSpPr>
        <p:spPr>
          <a:xfrm>
            <a:off x="3521882" y="5185086"/>
            <a:ext cx="209442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原型介绍</a:t>
            </a:r>
            <a:endParaRPr lang="en-US" altLang="zh-CN" sz="3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139181" y="4076802"/>
            <a:ext cx="859827" cy="836245"/>
            <a:chOff x="3945445" y="2556243"/>
            <a:chExt cx="859827" cy="836245"/>
          </a:xfrm>
        </p:grpSpPr>
        <p:sp>
          <p:nvSpPr>
            <p:cNvPr id="48" name="矩形: 圆角 47"/>
            <p:cNvSpPr/>
            <p:nvPr>
              <p:custDataLst>
                <p:tags r:id="rId6"/>
              </p:custDataLst>
            </p:nvPr>
          </p:nvSpPr>
          <p:spPr>
            <a:xfrm>
              <a:off x="3945445" y="2556243"/>
              <a:ext cx="859827" cy="83624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54000" algn="ctr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 Light" panose="020B0502040204020203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213396" y="2832649"/>
              <a:ext cx="323925" cy="283432"/>
              <a:chOff x="6130757" y="1551740"/>
              <a:chExt cx="236060" cy="206552"/>
            </a:xfrm>
          </p:grpSpPr>
          <p:sp>
            <p:nvSpPr>
              <p:cNvPr id="26" name="任意多边形: 形状 25"/>
              <p:cNvSpPr/>
              <p:nvPr>
                <p:custDataLst>
                  <p:tags r:id="rId7"/>
                </p:custDataLst>
              </p:nvPr>
            </p:nvSpPr>
            <p:spPr>
              <a:xfrm>
                <a:off x="6130757" y="1551740"/>
                <a:ext cx="236060" cy="153439"/>
              </a:xfrm>
              <a:custGeom>
                <a:avLst/>
                <a:gdLst>
                  <a:gd name="connsiteX0" fmla="*/ 47212 w 236060"/>
                  <a:gd name="connsiteY0" fmla="*/ 153439 h 153439"/>
                  <a:gd name="connsiteX1" fmla="*/ 0 w 236060"/>
                  <a:gd name="connsiteY1" fmla="*/ 153439 h 153439"/>
                  <a:gd name="connsiteX2" fmla="*/ 0 w 236060"/>
                  <a:gd name="connsiteY2" fmla="*/ 0 h 153439"/>
                  <a:gd name="connsiteX3" fmla="*/ 236060 w 236060"/>
                  <a:gd name="connsiteY3" fmla="*/ 0 h 153439"/>
                  <a:gd name="connsiteX4" fmla="*/ 236060 w 236060"/>
                  <a:gd name="connsiteY4" fmla="*/ 153439 h 153439"/>
                  <a:gd name="connsiteX5" fmla="*/ 188848 w 236060"/>
                  <a:gd name="connsiteY5" fmla="*/ 153439 h 15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060" h="153439">
                    <a:moveTo>
                      <a:pt x="47212" y="153439"/>
                    </a:moveTo>
                    <a:lnTo>
                      <a:pt x="0" y="153439"/>
                    </a:lnTo>
                    <a:lnTo>
                      <a:pt x="0" y="0"/>
                    </a:lnTo>
                    <a:lnTo>
                      <a:pt x="236060" y="0"/>
                    </a:lnTo>
                    <a:lnTo>
                      <a:pt x="236060" y="153439"/>
                    </a:lnTo>
                    <a:lnTo>
                      <a:pt x="188848" y="153439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26"/>
              <p:cNvSpPr/>
              <p:nvPr>
                <p:custDataLst>
                  <p:tags r:id="rId8"/>
                </p:custDataLst>
              </p:nvPr>
            </p:nvSpPr>
            <p:spPr>
              <a:xfrm>
                <a:off x="6201575" y="1640263"/>
                <a:ext cx="5901" cy="23606"/>
              </a:xfrm>
              <a:custGeom>
                <a:avLst/>
                <a:gdLst>
                  <a:gd name="connsiteX0" fmla="*/ 0 w 5901"/>
                  <a:gd name="connsiteY0" fmla="*/ 0 h 23606"/>
                  <a:gd name="connsiteX1" fmla="*/ 0 w 5901"/>
                  <a:gd name="connsiteY1" fmla="*/ 23606 h 2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23606">
                    <a:moveTo>
                      <a:pt x="0" y="0"/>
                    </a:moveTo>
                    <a:lnTo>
                      <a:pt x="0" y="23606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任意多边形: 形状 27"/>
              <p:cNvSpPr/>
              <p:nvPr>
                <p:custDataLst>
                  <p:tags r:id="rId9"/>
                </p:custDataLst>
              </p:nvPr>
            </p:nvSpPr>
            <p:spPr>
              <a:xfrm>
                <a:off x="6248787" y="1705179"/>
                <a:ext cx="5901" cy="35409"/>
              </a:xfrm>
              <a:custGeom>
                <a:avLst/>
                <a:gdLst>
                  <a:gd name="connsiteX0" fmla="*/ 0 w 5901"/>
                  <a:gd name="connsiteY0" fmla="*/ 0 h 35409"/>
                  <a:gd name="connsiteX1" fmla="*/ 0 w 5901"/>
                  <a:gd name="connsiteY1" fmla="*/ 35409 h 35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35409">
                    <a:moveTo>
                      <a:pt x="0" y="0"/>
                    </a:moveTo>
                    <a:lnTo>
                      <a:pt x="0" y="35409"/>
                    </a:lnTo>
                  </a:path>
                </a:pathLst>
              </a:custGeom>
              <a:noFill/>
              <a:ln w="19050" cap="rnd">
                <a:solidFill>
                  <a:srgbClr val="1840D5">
                    <a:alpha val="78000"/>
                  </a:srgb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任意多边形: 形状 28"/>
              <p:cNvSpPr/>
              <p:nvPr>
                <p:custDataLst>
                  <p:tags r:id="rId10"/>
                </p:custDataLst>
              </p:nvPr>
            </p:nvSpPr>
            <p:spPr>
              <a:xfrm>
                <a:off x="6248787" y="1616657"/>
                <a:ext cx="5901" cy="47212"/>
              </a:xfrm>
              <a:custGeom>
                <a:avLst/>
                <a:gdLst>
                  <a:gd name="connsiteX0" fmla="*/ 0 w 5901"/>
                  <a:gd name="connsiteY0" fmla="*/ 0 h 47212"/>
                  <a:gd name="connsiteX1" fmla="*/ 0 w 5901"/>
                  <a:gd name="connsiteY1" fmla="*/ 47212 h 4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47212">
                    <a:moveTo>
                      <a:pt x="0" y="0"/>
                    </a:moveTo>
                    <a:lnTo>
                      <a:pt x="0" y="472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: 形状 29"/>
              <p:cNvSpPr/>
              <p:nvPr>
                <p:custDataLst>
                  <p:tags r:id="rId11"/>
                </p:custDataLst>
              </p:nvPr>
            </p:nvSpPr>
            <p:spPr>
              <a:xfrm>
                <a:off x="6295999" y="1593051"/>
                <a:ext cx="5901" cy="70818"/>
              </a:xfrm>
              <a:custGeom>
                <a:avLst/>
                <a:gdLst>
                  <a:gd name="connsiteX0" fmla="*/ 0 w 5901"/>
                  <a:gd name="connsiteY0" fmla="*/ 0 h 70818"/>
                  <a:gd name="connsiteX1" fmla="*/ 0 w 5901"/>
                  <a:gd name="connsiteY1" fmla="*/ 70818 h 7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70818">
                    <a:moveTo>
                      <a:pt x="0" y="0"/>
                    </a:moveTo>
                    <a:lnTo>
                      <a:pt x="0" y="70818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/>
              <p:cNvSpPr/>
              <p:nvPr>
                <p:custDataLst>
                  <p:tags r:id="rId12"/>
                </p:custDataLst>
              </p:nvPr>
            </p:nvSpPr>
            <p:spPr>
              <a:xfrm>
                <a:off x="6177969" y="1752391"/>
                <a:ext cx="141636" cy="5901"/>
              </a:xfrm>
              <a:custGeom>
                <a:avLst/>
                <a:gdLst>
                  <a:gd name="connsiteX0" fmla="*/ 0 w 141636"/>
                  <a:gd name="connsiteY0" fmla="*/ 0 h 5901"/>
                  <a:gd name="connsiteX1" fmla="*/ 141636 w 141636"/>
                  <a:gd name="connsiteY1" fmla="*/ 0 h 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1636" h="5901">
                    <a:moveTo>
                      <a:pt x="0" y="0"/>
                    </a:moveTo>
                    <a:lnTo>
                      <a:pt x="141636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1" name="文本框 40" descr="章节标题1"/>
          <p:cNvSpPr txBox="1"/>
          <p:nvPr>
            <p:custDataLst>
              <p:tags r:id="rId13"/>
            </p:custDataLst>
          </p:nvPr>
        </p:nvSpPr>
        <p:spPr>
          <a:xfrm>
            <a:off x="6096000" y="5185085"/>
            <a:ext cx="1973350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任务描述</a:t>
            </a:r>
            <a:endParaRPr lang="en-US" altLang="zh-CN" sz="3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639205" y="4076802"/>
            <a:ext cx="859827" cy="836245"/>
            <a:chOff x="6396545" y="2556243"/>
            <a:chExt cx="859827" cy="836245"/>
          </a:xfrm>
        </p:grpSpPr>
        <p:sp>
          <p:nvSpPr>
            <p:cNvPr id="53" name="矩形: 圆角 52"/>
            <p:cNvSpPr/>
            <p:nvPr>
              <p:custDataLst>
                <p:tags r:id="rId14"/>
              </p:custDataLst>
            </p:nvPr>
          </p:nvSpPr>
          <p:spPr>
            <a:xfrm>
              <a:off x="6396545" y="2556243"/>
              <a:ext cx="859827" cy="83624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ffectLst>
              <a:outerShdw blurRad="254000" algn="ctr" rotWithShape="0">
                <a:schemeClr val="accent1"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prstClr val="white"/>
                </a:solidFill>
                <a:latin typeface="Open Sans" panose="020B0606030504020204" pitchFamily="34" charset="0"/>
                <a:ea typeface="微软雅黑 Light" panose="020B0502040204020203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640020" y="2815893"/>
              <a:ext cx="372876" cy="316945"/>
              <a:chOff x="6120000" y="1872328"/>
              <a:chExt cx="240000" cy="204000"/>
            </a:xfrm>
          </p:grpSpPr>
          <p:sp>
            <p:nvSpPr>
              <p:cNvPr id="22" name="任意多边形: 形状 21"/>
              <p:cNvSpPr/>
              <p:nvPr>
                <p:custDataLst>
                  <p:tags r:id="rId15"/>
                </p:custDataLst>
              </p:nvPr>
            </p:nvSpPr>
            <p:spPr>
              <a:xfrm>
                <a:off x="6120000" y="1872328"/>
                <a:ext cx="240000" cy="6000"/>
              </a:xfrm>
              <a:custGeom>
                <a:avLst/>
                <a:gdLst>
                  <a:gd name="connsiteX0" fmla="*/ 0 w 240000"/>
                  <a:gd name="connsiteY0" fmla="*/ 0 h 6000"/>
                  <a:gd name="connsiteX1" fmla="*/ 240000 w 240000"/>
                  <a:gd name="connsiteY1" fmla="*/ 0 h 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000" h="6000">
                    <a:moveTo>
                      <a:pt x="0" y="0"/>
                    </a:moveTo>
                    <a:lnTo>
                      <a:pt x="240000" y="0"/>
                    </a:lnTo>
                  </a:path>
                </a:pathLst>
              </a:custGeom>
              <a:noFill/>
              <a:ln w="19050" cap="rnd">
                <a:solidFill>
                  <a:srgbClr val="1840D5">
                    <a:alpha val="78000"/>
                  </a:srgb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任意多边形: 形状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6144000" y="1872328"/>
                <a:ext cx="192000" cy="156000"/>
              </a:xfrm>
              <a:custGeom>
                <a:avLst/>
                <a:gdLst>
                  <a:gd name="connsiteX0" fmla="*/ 0 w 192000"/>
                  <a:gd name="connsiteY0" fmla="*/ 0 h 156000"/>
                  <a:gd name="connsiteX1" fmla="*/ 192000 w 192000"/>
                  <a:gd name="connsiteY1" fmla="*/ 0 h 156000"/>
                  <a:gd name="connsiteX2" fmla="*/ 192000 w 192000"/>
                  <a:gd name="connsiteY2" fmla="*/ 156000 h 156000"/>
                  <a:gd name="connsiteX3" fmla="*/ 0 w 192000"/>
                  <a:gd name="connsiteY3" fmla="*/ 156000 h 156000"/>
                  <a:gd name="connsiteX4" fmla="*/ 0 w 192000"/>
                  <a:gd name="connsiteY4" fmla="*/ 0 h 156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000" h="156000">
                    <a:moveTo>
                      <a:pt x="0" y="0"/>
                    </a:moveTo>
                    <a:lnTo>
                      <a:pt x="192000" y="0"/>
                    </a:lnTo>
                    <a:lnTo>
                      <a:pt x="192000" y="156000"/>
                    </a:lnTo>
                    <a:lnTo>
                      <a:pt x="0" y="1560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: 形状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6228000" y="1920328"/>
                <a:ext cx="30000" cy="60000"/>
              </a:xfrm>
              <a:custGeom>
                <a:avLst/>
                <a:gdLst>
                  <a:gd name="connsiteX0" fmla="*/ 0 w 30000"/>
                  <a:gd name="connsiteY0" fmla="*/ 0 h 60000"/>
                  <a:gd name="connsiteX1" fmla="*/ 30000 w 30000"/>
                  <a:gd name="connsiteY1" fmla="*/ 30000 h 60000"/>
                  <a:gd name="connsiteX2" fmla="*/ 0 w 30000"/>
                  <a:gd name="connsiteY2" fmla="*/ 60000 h 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000" h="60000">
                    <a:moveTo>
                      <a:pt x="0" y="0"/>
                    </a:moveTo>
                    <a:lnTo>
                      <a:pt x="30000" y="30000"/>
                    </a:lnTo>
                    <a:lnTo>
                      <a:pt x="0" y="60000"/>
                    </a:lnTo>
                  </a:path>
                </a:pathLst>
              </a:custGeom>
              <a:noFill/>
              <a:ln w="19050" cap="rnd">
                <a:solidFill>
                  <a:srgbClr val="1840D5">
                    <a:alpha val="78000"/>
                  </a:srgb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任意多边形: 形状 24"/>
              <p:cNvSpPr/>
              <p:nvPr>
                <p:custDataLst>
                  <p:tags r:id="rId18"/>
                </p:custDataLst>
              </p:nvPr>
            </p:nvSpPr>
            <p:spPr>
              <a:xfrm>
                <a:off x="6192000" y="2028328"/>
                <a:ext cx="96000" cy="48000"/>
              </a:xfrm>
              <a:custGeom>
                <a:avLst/>
                <a:gdLst>
                  <a:gd name="connsiteX0" fmla="*/ 0 w 96000"/>
                  <a:gd name="connsiteY0" fmla="*/ 48000 h 48000"/>
                  <a:gd name="connsiteX1" fmla="*/ 48000 w 96000"/>
                  <a:gd name="connsiteY1" fmla="*/ 0 h 48000"/>
                  <a:gd name="connsiteX2" fmla="*/ 96000 w 96000"/>
                  <a:gd name="connsiteY2" fmla="*/ 48000 h 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000" h="48000">
                    <a:moveTo>
                      <a:pt x="0" y="48000"/>
                    </a:moveTo>
                    <a:lnTo>
                      <a:pt x="48000" y="0"/>
                    </a:lnTo>
                    <a:lnTo>
                      <a:pt x="96000" y="4800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3" name="文本框 42" descr="章节标题2"/>
          <p:cNvSpPr txBox="1"/>
          <p:nvPr>
            <p:custDataLst>
              <p:tags r:id="rId19"/>
            </p:custDataLst>
          </p:nvPr>
        </p:nvSpPr>
        <p:spPr>
          <a:xfrm>
            <a:off x="8360920" y="5185085"/>
            <a:ext cx="362197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问题与改进方案</a:t>
            </a:r>
            <a:endParaRPr lang="en-US" altLang="zh-CN" sz="3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9638085" y="4145635"/>
            <a:ext cx="859827" cy="836245"/>
            <a:chOff x="8669845" y="2556243"/>
            <a:chExt cx="859827" cy="836245"/>
          </a:xfrm>
        </p:grpSpPr>
        <p:grpSp>
          <p:nvGrpSpPr>
            <p:cNvPr id="55" name="组合 54"/>
            <p:cNvGrpSpPr/>
            <p:nvPr/>
          </p:nvGrpSpPr>
          <p:grpSpPr>
            <a:xfrm>
              <a:off x="8669845" y="2556243"/>
              <a:ext cx="859827" cy="836245"/>
              <a:chOff x="3716845" y="2458924"/>
              <a:chExt cx="859827" cy="836245"/>
            </a:xfrm>
          </p:grpSpPr>
          <p:pic>
            <p:nvPicPr>
              <p:cNvPr id="57" name="图形 56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7938" y="2743664"/>
                <a:ext cx="404262" cy="404262"/>
              </a:xfrm>
              <a:prstGeom prst="rect">
                <a:avLst/>
              </a:prstGeom>
            </p:spPr>
          </p:pic>
          <p:sp>
            <p:nvSpPr>
              <p:cNvPr id="56" name="矩形: 圆角 55"/>
              <p:cNvSpPr/>
              <p:nvPr>
                <p:custDataLst>
                  <p:tags r:id="rId22"/>
                </p:custDataLst>
              </p:nvPr>
            </p:nvSpPr>
            <p:spPr>
              <a:xfrm>
                <a:off x="3716845" y="2458924"/>
                <a:ext cx="859827" cy="83624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  <a:effectLst>
                <a:outerShdw blurRad="254000" algn="ctr" rotWithShape="0">
                  <a:schemeClr val="accent1">
                    <a:alpha val="1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solidFill>
                    <a:prstClr val="white"/>
                  </a:solidFill>
                  <a:latin typeface="Open Sans" panose="020B0606030504020204" pitchFamily="34" charset="0"/>
                  <a:ea typeface="微软雅黑 Light" panose="020B0502040204020203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8941007" y="2815614"/>
              <a:ext cx="317502" cy="317502"/>
              <a:chOff x="8885251" y="2861733"/>
              <a:chExt cx="317502" cy="317502"/>
            </a:xfrm>
          </p:grpSpPr>
          <p:sp>
            <p:nvSpPr>
              <p:cNvPr id="17" name="任意多边形: 形状 16"/>
              <p:cNvSpPr/>
              <p:nvPr>
                <p:custDataLst>
                  <p:tags r:id="rId23"/>
                </p:custDataLst>
              </p:nvPr>
            </p:nvSpPr>
            <p:spPr>
              <a:xfrm>
                <a:off x="8885251" y="2978707"/>
                <a:ext cx="317502" cy="200528"/>
              </a:xfrm>
              <a:custGeom>
                <a:avLst/>
                <a:gdLst>
                  <a:gd name="connsiteX0" fmla="*/ 0 w 224257"/>
                  <a:gd name="connsiteY0" fmla="*/ 0 h 141636"/>
                  <a:gd name="connsiteX1" fmla="*/ 224257 w 224257"/>
                  <a:gd name="connsiteY1" fmla="*/ 0 h 141636"/>
                  <a:gd name="connsiteX2" fmla="*/ 224257 w 224257"/>
                  <a:gd name="connsiteY2" fmla="*/ 129833 h 141636"/>
                  <a:gd name="connsiteX3" fmla="*/ 212454 w 224257"/>
                  <a:gd name="connsiteY3" fmla="*/ 141636 h 141636"/>
                  <a:gd name="connsiteX4" fmla="*/ 11803 w 224257"/>
                  <a:gd name="connsiteY4" fmla="*/ 141636 h 141636"/>
                  <a:gd name="connsiteX5" fmla="*/ 0 w 224257"/>
                  <a:gd name="connsiteY5" fmla="*/ 129833 h 141636"/>
                  <a:gd name="connsiteX6" fmla="*/ 0 w 224257"/>
                  <a:gd name="connsiteY6" fmla="*/ 0 h 14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257" h="141636">
                    <a:moveTo>
                      <a:pt x="0" y="0"/>
                    </a:moveTo>
                    <a:lnTo>
                      <a:pt x="224257" y="0"/>
                    </a:lnTo>
                    <a:lnTo>
                      <a:pt x="224257" y="129833"/>
                    </a:lnTo>
                    <a:cubicBezTo>
                      <a:pt x="224257" y="136352"/>
                      <a:pt x="218973" y="141636"/>
                      <a:pt x="212454" y="141636"/>
                    </a:cubicBezTo>
                    <a:lnTo>
                      <a:pt x="11803" y="141636"/>
                    </a:lnTo>
                    <a:cubicBezTo>
                      <a:pt x="5284" y="141636"/>
                      <a:pt x="0" y="136352"/>
                      <a:pt x="0" y="12983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/>
              <p:cNvSpPr/>
              <p:nvPr>
                <p:custDataLst>
                  <p:tags r:id="rId24"/>
                </p:custDataLst>
              </p:nvPr>
            </p:nvSpPr>
            <p:spPr>
              <a:xfrm>
                <a:off x="8885251" y="2886800"/>
                <a:ext cx="317502" cy="91908"/>
              </a:xfrm>
              <a:custGeom>
                <a:avLst/>
                <a:gdLst>
                  <a:gd name="connsiteX0" fmla="*/ 0 w 224257"/>
                  <a:gd name="connsiteY0" fmla="*/ 11803 h 64916"/>
                  <a:gd name="connsiteX1" fmla="*/ 11803 w 224257"/>
                  <a:gd name="connsiteY1" fmla="*/ 0 h 64916"/>
                  <a:gd name="connsiteX2" fmla="*/ 212454 w 224257"/>
                  <a:gd name="connsiteY2" fmla="*/ 0 h 64916"/>
                  <a:gd name="connsiteX3" fmla="*/ 224257 w 224257"/>
                  <a:gd name="connsiteY3" fmla="*/ 11803 h 64916"/>
                  <a:gd name="connsiteX4" fmla="*/ 224257 w 224257"/>
                  <a:gd name="connsiteY4" fmla="*/ 64917 h 64916"/>
                  <a:gd name="connsiteX5" fmla="*/ 0 w 224257"/>
                  <a:gd name="connsiteY5" fmla="*/ 64917 h 64916"/>
                  <a:gd name="connsiteX6" fmla="*/ 0 w 224257"/>
                  <a:gd name="connsiteY6" fmla="*/ 11803 h 64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4257" h="64916">
                    <a:moveTo>
                      <a:pt x="0" y="11803"/>
                    </a:moveTo>
                    <a:cubicBezTo>
                      <a:pt x="0" y="5284"/>
                      <a:pt x="5284" y="0"/>
                      <a:pt x="11803" y="0"/>
                    </a:cubicBezTo>
                    <a:lnTo>
                      <a:pt x="212454" y="0"/>
                    </a:lnTo>
                    <a:cubicBezTo>
                      <a:pt x="218973" y="0"/>
                      <a:pt x="224257" y="5284"/>
                      <a:pt x="224257" y="11803"/>
                    </a:cubicBezTo>
                    <a:lnTo>
                      <a:pt x="224257" y="64917"/>
                    </a:lnTo>
                    <a:lnTo>
                      <a:pt x="0" y="64917"/>
                    </a:lnTo>
                    <a:lnTo>
                      <a:pt x="0" y="11803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任意多边形: 形状 18"/>
              <p:cNvSpPr/>
              <p:nvPr>
                <p:custDataLst>
                  <p:tags r:id="rId25"/>
                </p:custDataLst>
              </p:nvPr>
            </p:nvSpPr>
            <p:spPr>
              <a:xfrm>
                <a:off x="8977160" y="3028839"/>
                <a:ext cx="150396" cy="100264"/>
              </a:xfrm>
              <a:custGeom>
                <a:avLst/>
                <a:gdLst>
                  <a:gd name="connsiteX0" fmla="*/ 0 w 106227"/>
                  <a:gd name="connsiteY0" fmla="*/ 35409 h 70818"/>
                  <a:gd name="connsiteX1" fmla="*/ 35409 w 106227"/>
                  <a:gd name="connsiteY1" fmla="*/ 70818 h 70818"/>
                  <a:gd name="connsiteX2" fmla="*/ 106227 w 106227"/>
                  <a:gd name="connsiteY2" fmla="*/ 0 h 7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227" h="70818">
                    <a:moveTo>
                      <a:pt x="0" y="35409"/>
                    </a:moveTo>
                    <a:lnTo>
                      <a:pt x="35409" y="70818"/>
                    </a:lnTo>
                    <a:lnTo>
                      <a:pt x="106227" y="0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: 形状 19"/>
              <p:cNvSpPr/>
              <p:nvPr>
                <p:custDataLst>
                  <p:tags r:id="rId26"/>
                </p:custDataLst>
              </p:nvPr>
            </p:nvSpPr>
            <p:spPr>
              <a:xfrm>
                <a:off x="8977160" y="2861733"/>
                <a:ext cx="8355" cy="66843"/>
              </a:xfrm>
              <a:custGeom>
                <a:avLst/>
                <a:gdLst>
                  <a:gd name="connsiteX0" fmla="*/ 0 w 5901"/>
                  <a:gd name="connsiteY0" fmla="*/ 0 h 47212"/>
                  <a:gd name="connsiteX1" fmla="*/ 0 w 5901"/>
                  <a:gd name="connsiteY1" fmla="*/ 47212 h 4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47212">
                    <a:moveTo>
                      <a:pt x="0" y="0"/>
                    </a:moveTo>
                    <a:lnTo>
                      <a:pt x="0" y="472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任意多边形: 形状 20"/>
              <p:cNvSpPr/>
              <p:nvPr>
                <p:custDataLst>
                  <p:tags r:id="rId27"/>
                </p:custDataLst>
              </p:nvPr>
            </p:nvSpPr>
            <p:spPr>
              <a:xfrm>
                <a:off x="9110845" y="2861733"/>
                <a:ext cx="8355" cy="66843"/>
              </a:xfrm>
              <a:custGeom>
                <a:avLst/>
                <a:gdLst>
                  <a:gd name="connsiteX0" fmla="*/ 0 w 5901"/>
                  <a:gd name="connsiteY0" fmla="*/ 0 h 47212"/>
                  <a:gd name="connsiteX1" fmla="*/ 0 w 5901"/>
                  <a:gd name="connsiteY1" fmla="*/ 47212 h 47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01" h="47212">
                    <a:moveTo>
                      <a:pt x="0" y="0"/>
                    </a:moveTo>
                    <a:lnTo>
                      <a:pt x="0" y="47212"/>
                    </a:lnTo>
                  </a:path>
                </a:pathLst>
              </a:custGeom>
              <a:noFill/>
              <a:ln w="19050" cap="rnd">
                <a:solidFill>
                  <a:schemeClr val="accent1">
                    <a:alpha val="78000"/>
                  </a:schemeClr>
                </a:solidFill>
                <a:prstDash val="solid"/>
                <a:miter/>
              </a:ln>
            </p:spPr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2" name="文本框 61"/>
          <p:cNvSpPr txBox="1"/>
          <p:nvPr>
            <p:custDataLst>
              <p:tags r:id="rId28"/>
            </p:custDataLst>
          </p:nvPr>
        </p:nvSpPr>
        <p:spPr>
          <a:xfrm>
            <a:off x="5305858" y="1044488"/>
            <a:ext cx="158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spc="300">
                <a:latin typeface="+mj-ea"/>
                <a:ea typeface="+mj-ea"/>
              </a:defRPr>
            </a:lvl1pPr>
          </a:lstStyle>
          <a:p>
            <a:r>
              <a:rPr lang="zh-CN" altLang="en-US" sz="4800" dirty="0"/>
              <a:t>目录</a:t>
            </a:r>
            <a:endParaRPr lang="zh-CN" altLang="en-US" dirty="0"/>
          </a:p>
        </p:txBody>
      </p:sp>
      <p:sp>
        <p:nvSpPr>
          <p:cNvPr id="63" name="文本框 62"/>
          <p:cNvSpPr txBox="1"/>
          <p:nvPr>
            <p:custDataLst>
              <p:tags r:id="rId29"/>
            </p:custDataLst>
          </p:nvPr>
        </p:nvSpPr>
        <p:spPr>
          <a:xfrm>
            <a:off x="4139181" y="1769133"/>
            <a:ext cx="39136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4400" b="1" dirty="0">
                <a:solidFill>
                  <a:schemeClr val="accent1"/>
                </a:solidFill>
                <a:latin typeface="Times New Roman" panose="02020603050405020304" pitchFamily="18" charset="0"/>
                <a:ea typeface="思源黑体 CN Normal" panose="020B0400000000000000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400" b="1" dirty="0">
              <a:solidFill>
                <a:schemeClr val="accent1"/>
              </a:solidFill>
              <a:latin typeface="Times New Roman" panose="02020603050405020304" pitchFamily="18" charset="0"/>
              <a:ea typeface="思源黑体 CN Normal" panose="020B0400000000000000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1942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6" name="直接连接符 45"/>
          <p:cNvCxnSpPr/>
          <p:nvPr/>
        </p:nvCxnSpPr>
        <p:spPr>
          <a:xfrm flipH="1">
            <a:off x="2980690" y="2310765"/>
            <a:ext cx="11430" cy="379222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6332285" y="1649730"/>
            <a:ext cx="0" cy="3333781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形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47" y="2004968"/>
            <a:ext cx="404262" cy="459837"/>
          </a:xfrm>
          <a:prstGeom prst="rect">
            <a:avLst/>
          </a:prstGeom>
        </p:spPr>
      </p:pic>
      <p:sp>
        <p:nvSpPr>
          <p:cNvPr id="61" name="文本框 60" descr="章节标题1"/>
          <p:cNvSpPr txBox="1"/>
          <p:nvPr/>
        </p:nvSpPr>
        <p:spPr>
          <a:xfrm>
            <a:off x="3138827" y="255785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功能概述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 descr="章节概要1"/>
          <p:cNvSpPr txBox="1"/>
          <p:nvPr/>
        </p:nvSpPr>
        <p:spPr>
          <a:xfrm>
            <a:off x="3097212" y="2927066"/>
            <a:ext cx="2921000" cy="13589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找人才模块利用 AI 技术筛选候选人简历，生成评估报告，并支持企业直接邀请候选人面试或录用。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形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7" y="1357903"/>
            <a:ext cx="404262" cy="459837"/>
          </a:xfrm>
          <a:prstGeom prst="rect">
            <a:avLst/>
          </a:prstGeom>
        </p:spPr>
      </p:pic>
      <p:sp>
        <p:nvSpPr>
          <p:cNvPr id="67" name="文本框 66" descr="章节标题1"/>
          <p:cNvSpPr txBox="1"/>
          <p:nvPr/>
        </p:nvSpPr>
        <p:spPr>
          <a:xfrm>
            <a:off x="6410982" y="1817448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 descr="章节概要1"/>
          <p:cNvSpPr txBox="1"/>
          <p:nvPr/>
        </p:nvSpPr>
        <p:spPr>
          <a:xfrm>
            <a:off x="6411277" y="2186656"/>
            <a:ext cx="2921000" cy="1042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企业用户能够通过筛选条件找到合适的候选人，查看评估报告并发送面试邀请。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17825" y="581025"/>
            <a:ext cx="6437630" cy="541020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任务四：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体验企业端找人才界面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 descr="山上盖着雪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t="7195" r="1296" b="76027"/>
          <a:stretch>
            <a:fillRect/>
          </a:stretch>
        </p:blipFill>
        <p:spPr>
          <a:xfrm>
            <a:off x="0" y="3719420"/>
            <a:ext cx="12192000" cy="3138580"/>
          </a:xfrm>
          <a:custGeom>
            <a:avLst/>
            <a:gdLst>
              <a:gd name="connsiteX0" fmla="*/ 10259331 w 12192000"/>
              <a:gd name="connsiteY0" fmla="*/ 1735 h 3138580"/>
              <a:gd name="connsiteX1" fmla="*/ 10478858 w 12192000"/>
              <a:gd name="connsiteY1" fmla="*/ 84100 h 3138580"/>
              <a:gd name="connsiteX2" fmla="*/ 10881652 w 12192000"/>
              <a:gd name="connsiteY2" fmla="*/ 354069 h 3138580"/>
              <a:gd name="connsiteX3" fmla="*/ 11128527 w 12192000"/>
              <a:gd name="connsiteY3" fmla="*/ 354069 h 3138580"/>
              <a:gd name="connsiteX4" fmla="*/ 11904847 w 12192000"/>
              <a:gd name="connsiteY4" fmla="*/ 521508 h 3138580"/>
              <a:gd name="connsiteX5" fmla="*/ 12115602 w 12192000"/>
              <a:gd name="connsiteY5" fmla="*/ 458772 h 3138580"/>
              <a:gd name="connsiteX6" fmla="*/ 12192000 w 12192000"/>
              <a:gd name="connsiteY6" fmla="*/ 402244 h 3138580"/>
              <a:gd name="connsiteX7" fmla="*/ 12192000 w 12192000"/>
              <a:gd name="connsiteY7" fmla="*/ 3138580 h 3138580"/>
              <a:gd name="connsiteX8" fmla="*/ 0 w 12192000"/>
              <a:gd name="connsiteY8" fmla="*/ 3138580 h 3138580"/>
              <a:gd name="connsiteX9" fmla="*/ 0 w 12192000"/>
              <a:gd name="connsiteY9" fmla="*/ 2586569 h 3138580"/>
              <a:gd name="connsiteX10" fmla="*/ 26095 w 12192000"/>
              <a:gd name="connsiteY10" fmla="*/ 2585036 h 3138580"/>
              <a:gd name="connsiteX11" fmla="*/ 1687982 w 12192000"/>
              <a:gd name="connsiteY11" fmla="*/ 2641563 h 3138580"/>
              <a:gd name="connsiteX12" fmla="*/ 1999472 w 12192000"/>
              <a:gd name="connsiteY12" fmla="*/ 2708277 h 3138580"/>
              <a:gd name="connsiteX13" fmla="*/ 2674367 w 12192000"/>
              <a:gd name="connsiteY13" fmla="*/ 2404354 h 3138580"/>
              <a:gd name="connsiteX14" fmla="*/ 3027388 w 12192000"/>
              <a:gd name="connsiteY14" fmla="*/ 2456243 h 3138580"/>
              <a:gd name="connsiteX15" fmla="*/ 3754198 w 12192000"/>
              <a:gd name="connsiteY15" fmla="*/ 2100430 h 3138580"/>
              <a:gd name="connsiteX16" fmla="*/ 4096836 w 12192000"/>
              <a:gd name="connsiteY16" fmla="*/ 2048541 h 3138580"/>
              <a:gd name="connsiteX17" fmla="*/ 4590029 w 12192000"/>
              <a:gd name="connsiteY17" fmla="*/ 1729790 h 3138580"/>
              <a:gd name="connsiteX18" fmla="*/ 4989775 w 12192000"/>
              <a:gd name="connsiteY18" fmla="*/ 1770561 h 3138580"/>
              <a:gd name="connsiteX19" fmla="*/ 7066372 w 12192000"/>
              <a:gd name="connsiteY19" fmla="*/ 884734 h 3138580"/>
              <a:gd name="connsiteX20" fmla="*/ 7741267 w 12192000"/>
              <a:gd name="connsiteY20" fmla="*/ 958861 h 3138580"/>
              <a:gd name="connsiteX21" fmla="*/ 8748417 w 12192000"/>
              <a:gd name="connsiteY21" fmla="*/ 825432 h 3138580"/>
              <a:gd name="connsiteX22" fmla="*/ 9289448 w 12192000"/>
              <a:gd name="connsiteY22" fmla="*/ 382684 h 3138580"/>
              <a:gd name="connsiteX23" fmla="*/ 9837429 w 12192000"/>
              <a:gd name="connsiteY23" fmla="*/ 185700 h 3138580"/>
              <a:gd name="connsiteX24" fmla="*/ 10175608 w 12192000"/>
              <a:gd name="connsiteY24" fmla="*/ 3597 h 3138580"/>
              <a:gd name="connsiteX25" fmla="*/ 10259331 w 12192000"/>
              <a:gd name="connsiteY25" fmla="*/ 1735 h 313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2000" h="3138580">
                <a:moveTo>
                  <a:pt x="10259331" y="1735"/>
                </a:moveTo>
                <a:cubicBezTo>
                  <a:pt x="10345052" y="9833"/>
                  <a:pt x="10432135" y="45183"/>
                  <a:pt x="10478858" y="84100"/>
                </a:cubicBezTo>
                <a:lnTo>
                  <a:pt x="10881652" y="354069"/>
                </a:lnTo>
                <a:cubicBezTo>
                  <a:pt x="10956063" y="380014"/>
                  <a:pt x="10957995" y="326163"/>
                  <a:pt x="11128527" y="354069"/>
                </a:cubicBezTo>
                <a:cubicBezTo>
                  <a:pt x="11299060" y="381976"/>
                  <a:pt x="11713162" y="523252"/>
                  <a:pt x="11904847" y="521508"/>
                </a:cubicBezTo>
                <a:cubicBezTo>
                  <a:pt x="12000690" y="520636"/>
                  <a:pt x="12062122" y="494073"/>
                  <a:pt x="12115602" y="458772"/>
                </a:cubicBezTo>
                <a:lnTo>
                  <a:pt x="12192000" y="402244"/>
                </a:lnTo>
                <a:lnTo>
                  <a:pt x="12192000" y="3138580"/>
                </a:lnTo>
                <a:lnTo>
                  <a:pt x="0" y="3138580"/>
                </a:lnTo>
                <a:lnTo>
                  <a:pt x="0" y="2586569"/>
                </a:lnTo>
                <a:lnTo>
                  <a:pt x="26095" y="2585036"/>
                </a:lnTo>
                <a:cubicBezTo>
                  <a:pt x="587791" y="2559819"/>
                  <a:pt x="1331834" y="2605920"/>
                  <a:pt x="1687982" y="2641563"/>
                </a:cubicBezTo>
                <a:cubicBezTo>
                  <a:pt x="1909113" y="2647724"/>
                  <a:pt x="1824691" y="2681098"/>
                  <a:pt x="1999472" y="2708277"/>
                </a:cubicBezTo>
                <a:cubicBezTo>
                  <a:pt x="2246934" y="2720632"/>
                  <a:pt x="2556692" y="2387057"/>
                  <a:pt x="2674367" y="2404354"/>
                </a:cubicBezTo>
                <a:lnTo>
                  <a:pt x="3027388" y="2456243"/>
                </a:lnTo>
                <a:cubicBezTo>
                  <a:pt x="3207360" y="2405589"/>
                  <a:pt x="3639985" y="2117727"/>
                  <a:pt x="3754198" y="2100430"/>
                </a:cubicBezTo>
                <a:cubicBezTo>
                  <a:pt x="3868411" y="2083133"/>
                  <a:pt x="3957532" y="2110314"/>
                  <a:pt x="4096836" y="2048541"/>
                </a:cubicBezTo>
                <a:cubicBezTo>
                  <a:pt x="4236141" y="1986766"/>
                  <a:pt x="4330454" y="1903991"/>
                  <a:pt x="4590029" y="1729790"/>
                </a:cubicBezTo>
                <a:cubicBezTo>
                  <a:pt x="4714625" y="1752029"/>
                  <a:pt x="4769135" y="1803919"/>
                  <a:pt x="4989775" y="1770561"/>
                </a:cubicBezTo>
                <a:cubicBezTo>
                  <a:pt x="5584200" y="1792799"/>
                  <a:pt x="6914089" y="905119"/>
                  <a:pt x="7066372" y="884734"/>
                </a:cubicBezTo>
                <a:cubicBezTo>
                  <a:pt x="7182316" y="879175"/>
                  <a:pt x="7502458" y="946507"/>
                  <a:pt x="7741267" y="958861"/>
                </a:cubicBezTo>
                <a:cubicBezTo>
                  <a:pt x="7980076" y="971216"/>
                  <a:pt x="8490386" y="921462"/>
                  <a:pt x="8748417" y="825432"/>
                </a:cubicBezTo>
                <a:cubicBezTo>
                  <a:pt x="9006448" y="729402"/>
                  <a:pt x="9102554" y="456812"/>
                  <a:pt x="9289448" y="382684"/>
                </a:cubicBezTo>
                <a:lnTo>
                  <a:pt x="9837429" y="185700"/>
                </a:lnTo>
                <a:cubicBezTo>
                  <a:pt x="9953372" y="128869"/>
                  <a:pt x="10068703" y="20530"/>
                  <a:pt x="10175608" y="3597"/>
                </a:cubicBezTo>
                <a:cubicBezTo>
                  <a:pt x="10202334" y="-637"/>
                  <a:pt x="10230757" y="-965"/>
                  <a:pt x="10259331" y="1735"/>
                </a:cubicBezTo>
                <a:close/>
              </a:path>
            </a:pathLst>
          </a:custGeom>
        </p:spPr>
      </p:pic>
      <p:cxnSp>
        <p:nvCxnSpPr>
          <p:cNvPr id="48" name="直接连接符 47"/>
          <p:cNvCxnSpPr/>
          <p:nvPr/>
        </p:nvCxnSpPr>
        <p:spPr>
          <a:xfrm>
            <a:off x="867410" y="1400175"/>
            <a:ext cx="4445" cy="4337050"/>
          </a:xfrm>
          <a:prstGeom prst="line">
            <a:avLst/>
          </a:prstGeom>
          <a:ln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图形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90" y="1146448"/>
            <a:ext cx="404262" cy="459837"/>
          </a:xfrm>
          <a:prstGeom prst="rect">
            <a:avLst/>
          </a:prstGeom>
        </p:spPr>
      </p:pic>
      <p:sp>
        <p:nvSpPr>
          <p:cNvPr id="71" name="文本框 70" descr="章节标题1"/>
          <p:cNvSpPr txBox="1"/>
          <p:nvPr/>
        </p:nvSpPr>
        <p:spPr>
          <a:xfrm>
            <a:off x="1760560" y="1191303"/>
            <a:ext cx="233646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 descr="章节概要1"/>
          <p:cNvSpPr txBox="1"/>
          <p:nvPr/>
        </p:nvSpPr>
        <p:spPr>
          <a:xfrm>
            <a:off x="592455" y="1744980"/>
            <a:ext cx="2568575" cy="38093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企业用户进入“找人才”模块，设置筛选条件（如“工作经验”“技能要求”）。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查看符合条件的候选人列表，点击候选人详情页浏览简历和评估报告。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defTabSz="666750">
              <a:lnSpc>
                <a:spcPct val="13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在候选人列表中勾选感兴趣的对象，并发送面试邀约或录用通知。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75" y="838835"/>
            <a:ext cx="2321560" cy="4959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915" y="838200"/>
            <a:ext cx="2233295" cy="49599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26550" y="2914015"/>
            <a:ext cx="793750" cy="2552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04045" y="2045970"/>
            <a:ext cx="834390" cy="330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85275" y="2508885"/>
            <a:ext cx="892810" cy="50355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245" y="838835"/>
            <a:ext cx="2292350" cy="49593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26225" y="2094865"/>
            <a:ext cx="617855" cy="1778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66865" y="2790190"/>
            <a:ext cx="1537970" cy="288925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54000" algn="ctr" rotWithShape="0">
              <a:srgbClr val="1840D5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Han Sans Normal"/>
              <a:ea typeface="微软雅黑 Light" panose="020B0502040204020203" charset="-122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131898" y="176280"/>
            <a:ext cx="384040" cy="6587077"/>
            <a:chOff x="131898" y="176280"/>
            <a:chExt cx="384040" cy="6587077"/>
          </a:xfrm>
        </p:grpSpPr>
        <p:grpSp>
          <p:nvGrpSpPr>
            <p:cNvPr id="48" name="组合 47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50" name="椭圆 49"/>
              <p:cNvSpPr/>
              <p:nvPr>
                <p:custDataLst>
                  <p:tags r:id="rId2"/>
                </p:custDataLst>
              </p:nvPr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椭圆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/>
            <p:cNvSpPr/>
            <p:nvPr>
              <p:custDataLst>
                <p:tags r:id="rId7"/>
              </p:custDataLst>
            </p:nvPr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56" name="组合 5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59" name="图形 5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72" name="任意多边形: 形状 71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68" name="任意多边形: 形状 6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63" name="任意多边形: 形状 6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7" name="直接连接符 56"/>
            <p:cNvCxnSpPr/>
            <p:nvPr>
              <p:custDataLst>
                <p:tags r:id="rId26"/>
              </p:custDataLst>
            </p:nvPr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7"/>
              </p:custDataLst>
            </p:nvPr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5448300" y="2082800"/>
            <a:ext cx="1295400" cy="965200"/>
          </a:xfrm>
        </p:spPr>
        <p:txBody>
          <a:bodyPr>
            <a:spAutoFit/>
          </a:bodyPr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</p:nvPr>
        </p:nvSpPr>
        <p:spPr>
          <a:xfrm>
            <a:off x="4029075" y="3497234"/>
            <a:ext cx="4418688" cy="701731"/>
          </a:xfr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  <a:endParaRPr lang="en-US" altLang="zh-CN" sz="4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8839" y="627109"/>
            <a:ext cx="1906672" cy="487378"/>
          </a:xfrm>
        </p:spPr>
        <p:txBody>
          <a:bodyPr>
            <a:spAutoFit/>
          </a:bodyPr>
          <a:lstStyle/>
          <a:p>
            <a:r>
              <a:rPr lang="zh-CN" altLang="en-US" dirty="0"/>
              <a:t>问题分析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6425" y="1170305"/>
            <a:ext cx="3428365" cy="80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功能按钮不明显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缺乏功能提示和新手引导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69160" y="3627755"/>
            <a:ext cx="1781810" cy="44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简历管理复杂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7520" y="3627120"/>
            <a:ext cx="3970655" cy="44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职场老手对数据驱动的职业建议需求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97520" y="1361440"/>
            <a:ext cx="2360295" cy="44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企业端筛选功能有限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0210" y="4114800"/>
            <a:ext cx="4105910" cy="183769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职业要求重复输入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：多份简历中常用的职业信息需要反复填写，增加操作成本。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版本管理不足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：无法快速查找历史简历版本，也无法对修改记录进行对比或回溯。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分类功能缺失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：生成的简历数量多时，缺乏标签或分类机制，导致检索困难。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14005" y="4114800"/>
            <a:ext cx="3700780" cy="157734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在职员工表示，APP 缺乏针对职场老手的职业规划功能，尤其是</a:t>
            </a:r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在数据分析与职业发展指导方面有所欠缺</a:t>
            </a:r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。用户希望通过数据了解自身在行业中的竞争力，并规划未来发展方向。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14191" y="1808994"/>
            <a:ext cx="3571875" cy="1668780"/>
          </a:xfrm>
          <a:prstGeom prst="rect">
            <a:avLst/>
          </a:prstGeom>
        </p:spPr>
        <p:txBody>
          <a:bodyPr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筛选条件单一</a:t>
            </a:r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：无法动态调整岗位需求的筛选条件，如修改经验年限。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缺乏互动功能</a:t>
            </a:r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：候选人简历无法直接标记、排序或批量操作，筛选效率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5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较低</a:t>
            </a:r>
            <a:endParaRPr lang="zh-CN" altLang="en-US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034924" y="1489900"/>
            <a:ext cx="278977" cy="191805"/>
            <a:chOff x="6593102" y="1857275"/>
            <a:chExt cx="224579" cy="154405"/>
          </a:xfrm>
        </p:grpSpPr>
        <p:sp>
          <p:nvSpPr>
            <p:cNvPr id="34" name="椭圆 33"/>
            <p:cNvSpPr/>
            <p:nvPr/>
          </p:nvSpPr>
          <p:spPr>
            <a:xfrm>
              <a:off x="6593102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35" name="椭圆 34"/>
            <p:cNvSpPr/>
            <p:nvPr/>
          </p:nvSpPr>
          <p:spPr>
            <a:xfrm>
              <a:off x="6670104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34924" y="3755355"/>
            <a:ext cx="278977" cy="191805"/>
            <a:chOff x="6593102" y="1857275"/>
            <a:chExt cx="224579" cy="154405"/>
          </a:xfrm>
        </p:grpSpPr>
        <p:sp>
          <p:nvSpPr>
            <p:cNvPr id="37" name="椭圆 36"/>
            <p:cNvSpPr/>
            <p:nvPr/>
          </p:nvSpPr>
          <p:spPr>
            <a:xfrm>
              <a:off x="6593102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38" name="椭圆 37"/>
            <p:cNvSpPr/>
            <p:nvPr/>
          </p:nvSpPr>
          <p:spPr>
            <a:xfrm>
              <a:off x="6670104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818649" y="1489900"/>
            <a:ext cx="278977" cy="191805"/>
            <a:chOff x="6593102" y="1857275"/>
            <a:chExt cx="224579" cy="154405"/>
          </a:xfrm>
        </p:grpSpPr>
        <p:sp>
          <p:nvSpPr>
            <p:cNvPr id="40" name="椭圆 39"/>
            <p:cNvSpPr/>
            <p:nvPr/>
          </p:nvSpPr>
          <p:spPr>
            <a:xfrm>
              <a:off x="6593102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1" name="椭圆 40"/>
            <p:cNvSpPr/>
            <p:nvPr/>
          </p:nvSpPr>
          <p:spPr>
            <a:xfrm>
              <a:off x="6670104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18649" y="3755990"/>
            <a:ext cx="278977" cy="191805"/>
            <a:chOff x="6593102" y="1857275"/>
            <a:chExt cx="224579" cy="154405"/>
          </a:xfrm>
        </p:grpSpPr>
        <p:sp>
          <p:nvSpPr>
            <p:cNvPr id="43" name="椭圆 42"/>
            <p:cNvSpPr/>
            <p:nvPr/>
          </p:nvSpPr>
          <p:spPr>
            <a:xfrm>
              <a:off x="6593102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4" name="椭圆 43"/>
            <p:cNvSpPr/>
            <p:nvPr/>
          </p:nvSpPr>
          <p:spPr>
            <a:xfrm>
              <a:off x="6670104" y="1857275"/>
              <a:ext cx="147577" cy="154405"/>
            </a:xfrm>
            <a:prstGeom prst="ellipse">
              <a:avLst/>
            </a:prstGeom>
            <a:noFill/>
            <a:ln w="19050">
              <a:solidFill>
                <a:schemeClr val="accent1">
                  <a:alpha val="87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53" name="矩形: 圆角 52"/>
          <p:cNvSpPr/>
          <p:nvPr/>
        </p:nvSpPr>
        <p:spPr>
          <a:xfrm>
            <a:off x="4647700" y="1459419"/>
            <a:ext cx="2896600" cy="567706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254000" algn="ctr" rotWithShape="0">
              <a:schemeClr val="accent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914400"/>
            <a:endParaRPr lang="zh-CN" altLang="en-US" dirty="0">
              <a:solidFill>
                <a:prstClr val="white"/>
              </a:solidFill>
              <a:latin typeface="Open Sans" panose="020B0606030504020204" pitchFamily="34" charset="0"/>
              <a:ea typeface="微软雅黑 Light" panose="020B0502040204020203" charset="-122"/>
            </a:endParaRPr>
          </a:p>
        </p:txBody>
      </p:sp>
      <p:sp>
        <p:nvSpPr>
          <p:cNvPr id="55" name="任意多边形: 形状 54"/>
          <p:cNvSpPr/>
          <p:nvPr/>
        </p:nvSpPr>
        <p:spPr>
          <a:xfrm>
            <a:off x="5283663" y="1546101"/>
            <a:ext cx="1624674" cy="207917"/>
          </a:xfrm>
          <a:custGeom>
            <a:avLst/>
            <a:gdLst>
              <a:gd name="connsiteX0" fmla="*/ 0 w 995590"/>
              <a:gd name="connsiteY0" fmla="*/ 0 h 141563"/>
              <a:gd name="connsiteX1" fmla="*/ 995590 w 995590"/>
              <a:gd name="connsiteY1" fmla="*/ 0 h 141563"/>
              <a:gd name="connsiteX2" fmla="*/ 995590 w 995590"/>
              <a:gd name="connsiteY2" fmla="*/ 48285 h 141563"/>
              <a:gd name="connsiteX3" fmla="*/ 902312 w 995590"/>
              <a:gd name="connsiteY3" fmla="*/ 141563 h 141563"/>
              <a:gd name="connsiteX4" fmla="*/ 93278 w 995590"/>
              <a:gd name="connsiteY4" fmla="*/ 141563 h 141563"/>
              <a:gd name="connsiteX5" fmla="*/ 0 w 995590"/>
              <a:gd name="connsiteY5" fmla="*/ 48285 h 141563"/>
              <a:gd name="connsiteX0-1" fmla="*/ 0 w 1043215"/>
              <a:gd name="connsiteY0-2" fmla="*/ 2381 h 141563"/>
              <a:gd name="connsiteX1-3" fmla="*/ 1043215 w 1043215"/>
              <a:gd name="connsiteY1-4" fmla="*/ 0 h 141563"/>
              <a:gd name="connsiteX2-5" fmla="*/ 1043215 w 1043215"/>
              <a:gd name="connsiteY2-6" fmla="*/ 48285 h 141563"/>
              <a:gd name="connsiteX3-7" fmla="*/ 949937 w 1043215"/>
              <a:gd name="connsiteY3-8" fmla="*/ 141563 h 141563"/>
              <a:gd name="connsiteX4-9" fmla="*/ 140903 w 1043215"/>
              <a:gd name="connsiteY4-10" fmla="*/ 141563 h 141563"/>
              <a:gd name="connsiteX5-11" fmla="*/ 47625 w 1043215"/>
              <a:gd name="connsiteY5-12" fmla="*/ 48285 h 141563"/>
              <a:gd name="connsiteX6" fmla="*/ 0 w 1043215"/>
              <a:gd name="connsiteY6" fmla="*/ 2381 h 141563"/>
              <a:gd name="connsiteX0-13" fmla="*/ 0 w 1093221"/>
              <a:gd name="connsiteY0-14" fmla="*/ 2381 h 141563"/>
              <a:gd name="connsiteX1-15" fmla="*/ 1093221 w 1093221"/>
              <a:gd name="connsiteY1-16" fmla="*/ 0 h 141563"/>
              <a:gd name="connsiteX2-17" fmla="*/ 1043215 w 1093221"/>
              <a:gd name="connsiteY2-18" fmla="*/ 48285 h 141563"/>
              <a:gd name="connsiteX3-19" fmla="*/ 949937 w 1093221"/>
              <a:gd name="connsiteY3-20" fmla="*/ 141563 h 141563"/>
              <a:gd name="connsiteX4-21" fmla="*/ 140903 w 1093221"/>
              <a:gd name="connsiteY4-22" fmla="*/ 141563 h 141563"/>
              <a:gd name="connsiteX5-23" fmla="*/ 47625 w 1093221"/>
              <a:gd name="connsiteY5-24" fmla="*/ 48285 h 141563"/>
              <a:gd name="connsiteX6-25" fmla="*/ 0 w 1093221"/>
              <a:gd name="connsiteY6-26" fmla="*/ 2381 h 141563"/>
              <a:gd name="connsiteX0-27" fmla="*/ 0 w 1093221"/>
              <a:gd name="connsiteY0-28" fmla="*/ 2381 h 141563"/>
              <a:gd name="connsiteX1-29" fmla="*/ 1093221 w 1093221"/>
              <a:gd name="connsiteY1-30" fmla="*/ 0 h 141563"/>
              <a:gd name="connsiteX2-31" fmla="*/ 1043215 w 1093221"/>
              <a:gd name="connsiteY2-32" fmla="*/ 48285 h 141563"/>
              <a:gd name="connsiteX3-33" fmla="*/ 949937 w 1093221"/>
              <a:gd name="connsiteY3-34" fmla="*/ 141563 h 141563"/>
              <a:gd name="connsiteX4-35" fmla="*/ 140903 w 1093221"/>
              <a:gd name="connsiteY4-36" fmla="*/ 141563 h 141563"/>
              <a:gd name="connsiteX5-37" fmla="*/ 47625 w 1093221"/>
              <a:gd name="connsiteY5-38" fmla="*/ 48285 h 141563"/>
              <a:gd name="connsiteX6-39" fmla="*/ 0 w 1093221"/>
              <a:gd name="connsiteY6-40" fmla="*/ 2381 h 141563"/>
              <a:gd name="connsiteX0-41" fmla="*/ 0 w 1093221"/>
              <a:gd name="connsiteY0-42" fmla="*/ 2381 h 141563"/>
              <a:gd name="connsiteX1-43" fmla="*/ 1093221 w 1093221"/>
              <a:gd name="connsiteY1-44" fmla="*/ 0 h 141563"/>
              <a:gd name="connsiteX2-45" fmla="*/ 1043215 w 1093221"/>
              <a:gd name="connsiteY2-46" fmla="*/ 48285 h 141563"/>
              <a:gd name="connsiteX3-47" fmla="*/ 949937 w 1093221"/>
              <a:gd name="connsiteY3-48" fmla="*/ 141563 h 141563"/>
              <a:gd name="connsiteX4-49" fmla="*/ 140903 w 1093221"/>
              <a:gd name="connsiteY4-50" fmla="*/ 141563 h 141563"/>
              <a:gd name="connsiteX5-51" fmla="*/ 47625 w 1093221"/>
              <a:gd name="connsiteY5-52" fmla="*/ 48285 h 141563"/>
              <a:gd name="connsiteX6-53" fmla="*/ 0 w 1093221"/>
              <a:gd name="connsiteY6-54" fmla="*/ 2381 h 141563"/>
              <a:gd name="connsiteX0-55" fmla="*/ 0 w 1093221"/>
              <a:gd name="connsiteY0-56" fmla="*/ 2381 h 141563"/>
              <a:gd name="connsiteX1-57" fmla="*/ 1093221 w 1093221"/>
              <a:gd name="connsiteY1-58" fmla="*/ 0 h 141563"/>
              <a:gd name="connsiteX2-59" fmla="*/ 1043215 w 1093221"/>
              <a:gd name="connsiteY2-60" fmla="*/ 48285 h 141563"/>
              <a:gd name="connsiteX3-61" fmla="*/ 949937 w 1093221"/>
              <a:gd name="connsiteY3-62" fmla="*/ 141563 h 141563"/>
              <a:gd name="connsiteX4-63" fmla="*/ 140903 w 1093221"/>
              <a:gd name="connsiteY4-64" fmla="*/ 141563 h 141563"/>
              <a:gd name="connsiteX5-65" fmla="*/ 47625 w 1093221"/>
              <a:gd name="connsiteY5-66" fmla="*/ 48285 h 141563"/>
              <a:gd name="connsiteX6-67" fmla="*/ 0 w 1093221"/>
              <a:gd name="connsiteY6-68" fmla="*/ 2381 h 141563"/>
              <a:gd name="connsiteX0-69" fmla="*/ 0 w 1093221"/>
              <a:gd name="connsiteY0-70" fmla="*/ 2381 h 141563"/>
              <a:gd name="connsiteX1-71" fmla="*/ 1093221 w 1093221"/>
              <a:gd name="connsiteY1-72" fmla="*/ 0 h 141563"/>
              <a:gd name="connsiteX2-73" fmla="*/ 1043215 w 1093221"/>
              <a:gd name="connsiteY2-74" fmla="*/ 48285 h 141563"/>
              <a:gd name="connsiteX3-75" fmla="*/ 949937 w 1093221"/>
              <a:gd name="connsiteY3-76" fmla="*/ 141563 h 141563"/>
              <a:gd name="connsiteX4-77" fmla="*/ 140903 w 1093221"/>
              <a:gd name="connsiteY4-78" fmla="*/ 141563 h 141563"/>
              <a:gd name="connsiteX5-79" fmla="*/ 47625 w 1093221"/>
              <a:gd name="connsiteY5-80" fmla="*/ 48285 h 141563"/>
              <a:gd name="connsiteX6-81" fmla="*/ 0 w 1093221"/>
              <a:gd name="connsiteY6-82" fmla="*/ 2381 h 141563"/>
              <a:gd name="connsiteX0-83" fmla="*/ 0 w 1093221"/>
              <a:gd name="connsiteY0-84" fmla="*/ 2381 h 141563"/>
              <a:gd name="connsiteX1-85" fmla="*/ 1093221 w 1093221"/>
              <a:gd name="connsiteY1-86" fmla="*/ 0 h 141563"/>
              <a:gd name="connsiteX2-87" fmla="*/ 1043215 w 1093221"/>
              <a:gd name="connsiteY2-88" fmla="*/ 48285 h 141563"/>
              <a:gd name="connsiteX3-89" fmla="*/ 949937 w 1093221"/>
              <a:gd name="connsiteY3-90" fmla="*/ 141563 h 141563"/>
              <a:gd name="connsiteX4-91" fmla="*/ 140903 w 1093221"/>
              <a:gd name="connsiteY4-92" fmla="*/ 141563 h 141563"/>
              <a:gd name="connsiteX5-93" fmla="*/ 47625 w 1093221"/>
              <a:gd name="connsiteY5-94" fmla="*/ 48285 h 141563"/>
              <a:gd name="connsiteX6-95" fmla="*/ 0 w 1093221"/>
              <a:gd name="connsiteY6-96" fmla="*/ 2381 h 1415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1093221" h="141563">
                <a:moveTo>
                  <a:pt x="0" y="2381"/>
                </a:moveTo>
                <a:lnTo>
                  <a:pt x="1093221" y="0"/>
                </a:lnTo>
                <a:cubicBezTo>
                  <a:pt x="1052740" y="18477"/>
                  <a:pt x="1059884" y="32190"/>
                  <a:pt x="1043215" y="48285"/>
                </a:cubicBezTo>
                <a:cubicBezTo>
                  <a:pt x="1043215" y="99801"/>
                  <a:pt x="1001453" y="141563"/>
                  <a:pt x="949937" y="141563"/>
                </a:cubicBezTo>
                <a:lnTo>
                  <a:pt x="140903" y="141563"/>
                </a:lnTo>
                <a:cubicBezTo>
                  <a:pt x="89387" y="141563"/>
                  <a:pt x="47625" y="99801"/>
                  <a:pt x="47625" y="48285"/>
                </a:cubicBezTo>
                <a:cubicBezTo>
                  <a:pt x="47625" y="32190"/>
                  <a:pt x="38100" y="18476"/>
                  <a:pt x="0" y="23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scene3d>
            <a:camera prst="orthographicFront"/>
            <a:lightRig rig="contrasting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307340" y="1974215"/>
            <a:ext cx="4340225" cy="153860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测试者普遍反映，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核心功能按钮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（如身份切换按钮）的设计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不够显眼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缺乏明确的功能提示和引导</a:t>
            </a: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，导致首次使用时操作困难。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l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尤其在身份切换、岗位管理及简历功能中，测试者多次因未发现按钮或不明白其功能而中断任务</a:t>
            </a:r>
            <a:r>
              <a:rPr lang="zh-CN" altLang="en-US" sz="1500" dirty="0">
                <a:solidFill>
                  <a:schemeClr val="accent2"/>
                </a:solidFill>
                <a:latin typeface="+mn-ea"/>
              </a:rPr>
              <a:t>。</a:t>
            </a:r>
            <a:endParaRPr lang="zh-CN" altLang="en-US" sz="15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3" name="图片 2" descr="职场面试官视频-封面"/>
          <p:cNvPicPr>
            <a:picLocks noChangeAspect="1"/>
          </p:cNvPicPr>
          <p:nvPr/>
        </p:nvPicPr>
        <p:blipFill>
          <a:blip r:embed="rId1"/>
          <a:srcRect l="31315" r="30703"/>
          <a:stretch>
            <a:fillRect/>
          </a:stretch>
        </p:blipFill>
        <p:spPr>
          <a:xfrm>
            <a:off x="4867910" y="2254885"/>
            <a:ext cx="2488565" cy="36855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987549" y="4892729"/>
            <a:ext cx="8216901" cy="3263846"/>
          </a:xfrm>
          <a:custGeom>
            <a:avLst/>
            <a:gdLst>
              <a:gd name="connsiteX0" fmla="*/ 4381053 w 8762106"/>
              <a:gd name="connsiteY0" fmla="*/ 0 h 3263846"/>
              <a:gd name="connsiteX1" fmla="*/ 8747505 w 8762106"/>
              <a:gd name="connsiteY1" fmla="*/ 3212428 h 3263846"/>
              <a:gd name="connsiteX2" fmla="*/ 8762106 w 8762106"/>
              <a:gd name="connsiteY2" fmla="*/ 3263846 h 3263846"/>
              <a:gd name="connsiteX3" fmla="*/ 0 w 8762106"/>
              <a:gd name="connsiteY3" fmla="*/ 3263846 h 3263846"/>
              <a:gd name="connsiteX4" fmla="*/ 14601 w 8762106"/>
              <a:gd name="connsiteY4" fmla="*/ 3212428 h 3263846"/>
              <a:gd name="connsiteX5" fmla="*/ 4381053 w 8762106"/>
              <a:gd name="connsiteY5" fmla="*/ 0 h 3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106" h="3263846">
                <a:moveTo>
                  <a:pt x="4381053" y="0"/>
                </a:moveTo>
                <a:cubicBezTo>
                  <a:pt x="6432653" y="0"/>
                  <a:pt x="8168637" y="1351310"/>
                  <a:pt x="8747505" y="3212428"/>
                </a:cubicBezTo>
                <a:lnTo>
                  <a:pt x="8762106" y="3263846"/>
                </a:lnTo>
                <a:lnTo>
                  <a:pt x="0" y="3263846"/>
                </a:lnTo>
                <a:lnTo>
                  <a:pt x="14601" y="3212428"/>
                </a:lnTo>
                <a:cubicBezTo>
                  <a:pt x="593469" y="1351310"/>
                  <a:pt x="2329453" y="0"/>
                  <a:pt x="4381053" y="0"/>
                </a:cubicBezTo>
                <a:close/>
              </a:path>
            </a:pathLst>
          </a:custGeom>
          <a:noFill/>
          <a:ln w="6636" cap="flat">
            <a:solidFill>
              <a:srgbClr val="1840D5"/>
            </a:solidFill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>
              <a:solidFill>
                <a:srgbClr val="1840D5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278311" y="5128895"/>
            <a:ext cx="7635377" cy="2908301"/>
          </a:xfrm>
          <a:custGeom>
            <a:avLst/>
            <a:gdLst>
              <a:gd name="connsiteX0" fmla="*/ 3614612 w 7229225"/>
              <a:gd name="connsiteY0" fmla="*/ 0 h 2531839"/>
              <a:gd name="connsiteX1" fmla="*/ 7163546 w 7229225"/>
              <a:gd name="connsiteY1" fmla="*/ 2352392 h 2531839"/>
              <a:gd name="connsiteX2" fmla="*/ 7229225 w 7229225"/>
              <a:gd name="connsiteY2" fmla="*/ 2531839 h 2531839"/>
              <a:gd name="connsiteX3" fmla="*/ 0 w 7229225"/>
              <a:gd name="connsiteY3" fmla="*/ 2531839 h 2531839"/>
              <a:gd name="connsiteX4" fmla="*/ 65678 w 7229225"/>
              <a:gd name="connsiteY4" fmla="*/ 2352392 h 2531839"/>
              <a:gd name="connsiteX5" fmla="*/ 3614612 w 7229225"/>
              <a:gd name="connsiteY5" fmla="*/ 0 h 253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9225" h="2531839">
                <a:moveTo>
                  <a:pt x="3614612" y="0"/>
                </a:moveTo>
                <a:cubicBezTo>
                  <a:pt x="5210003" y="0"/>
                  <a:pt x="6578839" y="969990"/>
                  <a:pt x="7163546" y="2352392"/>
                </a:cubicBezTo>
                <a:lnTo>
                  <a:pt x="7229225" y="2531839"/>
                </a:lnTo>
                <a:lnTo>
                  <a:pt x="0" y="2531839"/>
                </a:lnTo>
                <a:lnTo>
                  <a:pt x="65678" y="2352392"/>
                </a:lnTo>
                <a:cubicBezTo>
                  <a:pt x="650385" y="969990"/>
                  <a:pt x="2019222" y="0"/>
                  <a:pt x="3614612" y="0"/>
                </a:cubicBezTo>
                <a:close/>
              </a:path>
            </a:pathLst>
          </a:cu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308725"/>
            <a:ext cx="11164651" cy="549275"/>
          </a:xfrm>
          <a:prstGeom prst="rect">
            <a:avLst/>
          </a:prstGeom>
          <a:solidFill>
            <a:schemeClr val="bg1"/>
          </a:solidFill>
          <a:ln w="6636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33400" y="2094230"/>
            <a:ext cx="3120390" cy="3002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优化按钮设计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增加文字标签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：将仅以图标呈现的按钮改为图标+文字组合，例如“切换至企业端”，增强辨识度。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动态提示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：在用户首次登录或关键界面，通过动画或颜色高亮突出按钮位置和功能。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76900" y="204508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1840D5"/>
                </a:solidFill>
                <a:latin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3683221" y="2202855"/>
            <a:ext cx="300567" cy="301331"/>
            <a:chOff x="3934145" y="1576902"/>
            <a:chExt cx="300567" cy="301331"/>
          </a:xfrm>
        </p:grpSpPr>
        <p:grpSp>
          <p:nvGrpSpPr>
            <p:cNvPr id="50" name="组合 4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809126" y="6169990"/>
            <a:ext cx="300567" cy="301331"/>
            <a:chOff x="3934145" y="1576902"/>
            <a:chExt cx="300567" cy="301331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78977" y="2196093"/>
            <a:ext cx="300567" cy="301331"/>
            <a:chOff x="3934145" y="1576902"/>
            <a:chExt cx="300567" cy="301331"/>
          </a:xfrm>
        </p:grpSpPr>
        <p:grpSp>
          <p:nvGrpSpPr>
            <p:cNvPr id="60" name="组合 5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49275" y="2196505"/>
            <a:ext cx="300567" cy="301331"/>
            <a:chOff x="3934145" y="1576902"/>
            <a:chExt cx="300567" cy="301331"/>
          </a:xfrm>
        </p:grpSpPr>
        <p:grpSp>
          <p:nvGrpSpPr>
            <p:cNvPr id="65" name="组合 6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6" name="椭圆 6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065705" y="6169990"/>
            <a:ext cx="300567" cy="301331"/>
            <a:chOff x="3934145" y="1576902"/>
            <a:chExt cx="300567" cy="301331"/>
          </a:xfrm>
        </p:grpSpPr>
        <p:grpSp>
          <p:nvGrpSpPr>
            <p:cNvPr id="70" name="组合 6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3647440" y="401955"/>
            <a:ext cx="508762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功能按钮不明显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缺乏功能提示和新手引导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1620" y="2045335"/>
            <a:ext cx="3440430" cy="302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引入功能确认与预览：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弹窗提示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：在首次使用核心功能时，弹窗说明当前操作的具体用途。例如，身份切换时显示“切换至求职者端后，您将解锁简历管理与面试练习功能”。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功能预览页面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：在主界面提供“功能概览”入口，简洁展示核心功能的使用方法和对应价值。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0075" y="2045335"/>
            <a:ext cx="3440430" cy="270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提供分步式引导教程：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首次使用教程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：针对求职端和企业端功能分别设计分步教程，引导用户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完成身份切换、简历管理、岗位创建等关键操作。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任务式引导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：通过简单任务（如上传简历、创建岗位）引导用户熟悉 APP的主要功能路径。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987549" y="4307894"/>
            <a:ext cx="8216901" cy="3263846"/>
          </a:xfrm>
          <a:custGeom>
            <a:avLst/>
            <a:gdLst>
              <a:gd name="connsiteX0" fmla="*/ 4381053 w 8762106"/>
              <a:gd name="connsiteY0" fmla="*/ 0 h 3263846"/>
              <a:gd name="connsiteX1" fmla="*/ 8747505 w 8762106"/>
              <a:gd name="connsiteY1" fmla="*/ 3212428 h 3263846"/>
              <a:gd name="connsiteX2" fmla="*/ 8762106 w 8762106"/>
              <a:gd name="connsiteY2" fmla="*/ 3263846 h 3263846"/>
              <a:gd name="connsiteX3" fmla="*/ 0 w 8762106"/>
              <a:gd name="connsiteY3" fmla="*/ 3263846 h 3263846"/>
              <a:gd name="connsiteX4" fmla="*/ 14601 w 8762106"/>
              <a:gd name="connsiteY4" fmla="*/ 3212428 h 3263846"/>
              <a:gd name="connsiteX5" fmla="*/ 4381053 w 8762106"/>
              <a:gd name="connsiteY5" fmla="*/ 0 h 3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106" h="3263846">
                <a:moveTo>
                  <a:pt x="4381053" y="0"/>
                </a:moveTo>
                <a:cubicBezTo>
                  <a:pt x="6432653" y="0"/>
                  <a:pt x="8168637" y="1351310"/>
                  <a:pt x="8747505" y="3212428"/>
                </a:cubicBezTo>
                <a:lnTo>
                  <a:pt x="8762106" y="3263846"/>
                </a:lnTo>
                <a:lnTo>
                  <a:pt x="0" y="3263846"/>
                </a:lnTo>
                <a:lnTo>
                  <a:pt x="14601" y="3212428"/>
                </a:lnTo>
                <a:cubicBezTo>
                  <a:pt x="593469" y="1351310"/>
                  <a:pt x="2329453" y="0"/>
                  <a:pt x="4381053" y="0"/>
                </a:cubicBezTo>
                <a:close/>
              </a:path>
            </a:pathLst>
          </a:custGeom>
          <a:noFill/>
          <a:ln w="6636" cap="flat">
            <a:solidFill>
              <a:srgbClr val="1840D5"/>
            </a:solidFill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>
              <a:solidFill>
                <a:srgbClr val="1840D5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327206" y="4663440"/>
            <a:ext cx="7635377" cy="2908301"/>
          </a:xfrm>
          <a:custGeom>
            <a:avLst/>
            <a:gdLst>
              <a:gd name="connsiteX0" fmla="*/ 3614612 w 7229225"/>
              <a:gd name="connsiteY0" fmla="*/ 0 h 2531839"/>
              <a:gd name="connsiteX1" fmla="*/ 7163546 w 7229225"/>
              <a:gd name="connsiteY1" fmla="*/ 2352392 h 2531839"/>
              <a:gd name="connsiteX2" fmla="*/ 7229225 w 7229225"/>
              <a:gd name="connsiteY2" fmla="*/ 2531839 h 2531839"/>
              <a:gd name="connsiteX3" fmla="*/ 0 w 7229225"/>
              <a:gd name="connsiteY3" fmla="*/ 2531839 h 2531839"/>
              <a:gd name="connsiteX4" fmla="*/ 65678 w 7229225"/>
              <a:gd name="connsiteY4" fmla="*/ 2352392 h 2531839"/>
              <a:gd name="connsiteX5" fmla="*/ 3614612 w 7229225"/>
              <a:gd name="connsiteY5" fmla="*/ 0 h 253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9225" h="2531839">
                <a:moveTo>
                  <a:pt x="3614612" y="0"/>
                </a:moveTo>
                <a:cubicBezTo>
                  <a:pt x="5210003" y="0"/>
                  <a:pt x="6578839" y="969990"/>
                  <a:pt x="7163546" y="2352392"/>
                </a:cubicBezTo>
                <a:lnTo>
                  <a:pt x="7229225" y="2531839"/>
                </a:lnTo>
                <a:lnTo>
                  <a:pt x="0" y="2531839"/>
                </a:lnTo>
                <a:lnTo>
                  <a:pt x="65678" y="2352392"/>
                </a:lnTo>
                <a:cubicBezTo>
                  <a:pt x="650385" y="969990"/>
                  <a:pt x="2019222" y="0"/>
                  <a:pt x="3614612" y="0"/>
                </a:cubicBezTo>
                <a:close/>
              </a:path>
            </a:pathLst>
          </a:cu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308725"/>
            <a:ext cx="11164651" cy="549275"/>
          </a:xfrm>
          <a:prstGeom prst="rect">
            <a:avLst/>
          </a:prstGeom>
          <a:solidFill>
            <a:schemeClr val="bg1"/>
          </a:solidFill>
          <a:ln w="6636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48665" y="2026285"/>
            <a:ext cx="3120390" cy="175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职业模板库：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保存常用职业模板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（如职业名称、技能要求），用户生成新简历时可直接调用模板，无需重复输入。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89015" y="198031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1840D5"/>
                </a:solidFill>
                <a:latin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95336" y="2138085"/>
            <a:ext cx="300567" cy="301331"/>
            <a:chOff x="3934145" y="1576902"/>
            <a:chExt cx="300567" cy="301331"/>
          </a:xfrm>
        </p:grpSpPr>
        <p:grpSp>
          <p:nvGrpSpPr>
            <p:cNvPr id="50" name="组合 4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415426" y="6176975"/>
            <a:ext cx="300567" cy="301331"/>
            <a:chOff x="3934145" y="1576902"/>
            <a:chExt cx="300567" cy="301331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94242" y="2128148"/>
            <a:ext cx="300567" cy="301331"/>
            <a:chOff x="3934145" y="1576902"/>
            <a:chExt cx="300567" cy="301331"/>
          </a:xfrm>
        </p:grpSpPr>
        <p:grpSp>
          <p:nvGrpSpPr>
            <p:cNvPr id="60" name="组合 5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968325" y="2079030"/>
            <a:ext cx="300567" cy="301331"/>
            <a:chOff x="3934145" y="1576902"/>
            <a:chExt cx="300567" cy="301331"/>
          </a:xfrm>
        </p:grpSpPr>
        <p:grpSp>
          <p:nvGrpSpPr>
            <p:cNvPr id="65" name="组合 6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6" name="椭圆 6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477820" y="6169990"/>
            <a:ext cx="300567" cy="301331"/>
            <a:chOff x="3934145" y="1576902"/>
            <a:chExt cx="300567" cy="301331"/>
          </a:xfrm>
        </p:grpSpPr>
        <p:grpSp>
          <p:nvGrpSpPr>
            <p:cNvPr id="70" name="组合 6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3647440" y="401955"/>
            <a:ext cx="508762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简历管理复杂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83735" y="1980565"/>
            <a:ext cx="3243580" cy="175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标签分类功能：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增加简历分类功能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，允许用户为简历添加自定义标签（如“技术岗”“管理岗”），支持按标签快速筛选和查看简历。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39125" y="1927860"/>
            <a:ext cx="3440430" cy="20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版本管理与回溯：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版本记录功能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：保存简历的修改历史，通过时间轴查看不同版本内容。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版本对比功能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：提供直观的对比界面，显示简历修改前后的差异，避免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误删或覆盖。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987549" y="4892729"/>
            <a:ext cx="8216901" cy="3263846"/>
          </a:xfrm>
          <a:custGeom>
            <a:avLst/>
            <a:gdLst>
              <a:gd name="connsiteX0" fmla="*/ 4381053 w 8762106"/>
              <a:gd name="connsiteY0" fmla="*/ 0 h 3263846"/>
              <a:gd name="connsiteX1" fmla="*/ 8747505 w 8762106"/>
              <a:gd name="connsiteY1" fmla="*/ 3212428 h 3263846"/>
              <a:gd name="connsiteX2" fmla="*/ 8762106 w 8762106"/>
              <a:gd name="connsiteY2" fmla="*/ 3263846 h 3263846"/>
              <a:gd name="connsiteX3" fmla="*/ 0 w 8762106"/>
              <a:gd name="connsiteY3" fmla="*/ 3263846 h 3263846"/>
              <a:gd name="connsiteX4" fmla="*/ 14601 w 8762106"/>
              <a:gd name="connsiteY4" fmla="*/ 3212428 h 3263846"/>
              <a:gd name="connsiteX5" fmla="*/ 4381053 w 8762106"/>
              <a:gd name="connsiteY5" fmla="*/ 0 h 3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106" h="3263846">
                <a:moveTo>
                  <a:pt x="4381053" y="0"/>
                </a:moveTo>
                <a:cubicBezTo>
                  <a:pt x="6432653" y="0"/>
                  <a:pt x="8168637" y="1351310"/>
                  <a:pt x="8747505" y="3212428"/>
                </a:cubicBezTo>
                <a:lnTo>
                  <a:pt x="8762106" y="3263846"/>
                </a:lnTo>
                <a:lnTo>
                  <a:pt x="0" y="3263846"/>
                </a:lnTo>
                <a:lnTo>
                  <a:pt x="14601" y="3212428"/>
                </a:lnTo>
                <a:cubicBezTo>
                  <a:pt x="593469" y="1351310"/>
                  <a:pt x="2329453" y="0"/>
                  <a:pt x="4381053" y="0"/>
                </a:cubicBezTo>
                <a:close/>
              </a:path>
            </a:pathLst>
          </a:custGeom>
          <a:noFill/>
          <a:ln w="6636" cap="flat">
            <a:solidFill>
              <a:srgbClr val="1840D5"/>
            </a:solidFill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>
              <a:solidFill>
                <a:srgbClr val="1840D5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278311" y="5128895"/>
            <a:ext cx="7635377" cy="2908301"/>
          </a:xfrm>
          <a:custGeom>
            <a:avLst/>
            <a:gdLst>
              <a:gd name="connsiteX0" fmla="*/ 3614612 w 7229225"/>
              <a:gd name="connsiteY0" fmla="*/ 0 h 2531839"/>
              <a:gd name="connsiteX1" fmla="*/ 7163546 w 7229225"/>
              <a:gd name="connsiteY1" fmla="*/ 2352392 h 2531839"/>
              <a:gd name="connsiteX2" fmla="*/ 7229225 w 7229225"/>
              <a:gd name="connsiteY2" fmla="*/ 2531839 h 2531839"/>
              <a:gd name="connsiteX3" fmla="*/ 0 w 7229225"/>
              <a:gd name="connsiteY3" fmla="*/ 2531839 h 2531839"/>
              <a:gd name="connsiteX4" fmla="*/ 65678 w 7229225"/>
              <a:gd name="connsiteY4" fmla="*/ 2352392 h 2531839"/>
              <a:gd name="connsiteX5" fmla="*/ 3614612 w 7229225"/>
              <a:gd name="connsiteY5" fmla="*/ 0 h 253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9225" h="2531839">
                <a:moveTo>
                  <a:pt x="3614612" y="0"/>
                </a:moveTo>
                <a:cubicBezTo>
                  <a:pt x="5210003" y="0"/>
                  <a:pt x="6578839" y="969990"/>
                  <a:pt x="7163546" y="2352392"/>
                </a:cubicBezTo>
                <a:lnTo>
                  <a:pt x="7229225" y="2531839"/>
                </a:lnTo>
                <a:lnTo>
                  <a:pt x="0" y="2531839"/>
                </a:lnTo>
                <a:lnTo>
                  <a:pt x="65678" y="2352392"/>
                </a:lnTo>
                <a:cubicBezTo>
                  <a:pt x="650385" y="969990"/>
                  <a:pt x="2019222" y="0"/>
                  <a:pt x="3614612" y="0"/>
                </a:cubicBezTo>
                <a:close/>
              </a:path>
            </a:pathLst>
          </a:cu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308725"/>
            <a:ext cx="11164651" cy="549275"/>
          </a:xfrm>
          <a:prstGeom prst="rect">
            <a:avLst/>
          </a:prstGeom>
          <a:solidFill>
            <a:schemeClr val="bg1"/>
          </a:solidFill>
          <a:ln w="6636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139315" y="1856740"/>
            <a:ext cx="3876040" cy="270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动态筛选功能：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实时调整筛选条件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：企业用户可长按用户标记（如“不喜欢”“不合适”），系统将自动减少类似求职者推荐。企业用户也可根据招聘需求随时修改筛选条件，系统自动更新符合条件的候选人列表。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保存筛选模板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：允许保存常用的筛选条件配置，便于后续快速复用。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83320" y="1823085"/>
            <a:ext cx="103378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1840D5"/>
                </a:solidFill>
                <a:latin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789420" y="1980565"/>
            <a:ext cx="274955" cy="301625"/>
            <a:chOff x="3934145" y="1576902"/>
            <a:chExt cx="300567" cy="301331"/>
          </a:xfrm>
        </p:grpSpPr>
        <p:grpSp>
          <p:nvGrpSpPr>
            <p:cNvPr id="50" name="组合 4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809126" y="6169990"/>
            <a:ext cx="300567" cy="301331"/>
            <a:chOff x="3934145" y="1576902"/>
            <a:chExt cx="300567" cy="301331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915160" y="1974215"/>
            <a:ext cx="311150" cy="301625"/>
            <a:chOff x="3934145" y="1576902"/>
            <a:chExt cx="300567" cy="301331"/>
          </a:xfrm>
        </p:grpSpPr>
        <p:grpSp>
          <p:nvGrpSpPr>
            <p:cNvPr id="60" name="组合 5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065705" y="6169990"/>
            <a:ext cx="300567" cy="301331"/>
            <a:chOff x="3934145" y="1576902"/>
            <a:chExt cx="300567" cy="301331"/>
          </a:xfrm>
        </p:grpSpPr>
        <p:grpSp>
          <p:nvGrpSpPr>
            <p:cNvPr id="70" name="组合 6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4248785" y="420370"/>
            <a:ext cx="508762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企业端筛选功能有限</a:t>
            </a:r>
            <a:endParaRPr lang="zh-CN" altLang="en-US" sz="2800" spc="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阿里巴巴普惠体 H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78040" y="1823085"/>
            <a:ext cx="3145790" cy="1755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互动式人才管理：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候选人标记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：支持为《找人才》推荐的候选人添加自定义标签（如“优先面试”“备用”），便于后续筛选和查看。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1987549" y="4234234"/>
            <a:ext cx="8216901" cy="3263846"/>
          </a:xfrm>
          <a:custGeom>
            <a:avLst/>
            <a:gdLst>
              <a:gd name="connsiteX0" fmla="*/ 4381053 w 8762106"/>
              <a:gd name="connsiteY0" fmla="*/ 0 h 3263846"/>
              <a:gd name="connsiteX1" fmla="*/ 8747505 w 8762106"/>
              <a:gd name="connsiteY1" fmla="*/ 3212428 h 3263846"/>
              <a:gd name="connsiteX2" fmla="*/ 8762106 w 8762106"/>
              <a:gd name="connsiteY2" fmla="*/ 3263846 h 3263846"/>
              <a:gd name="connsiteX3" fmla="*/ 0 w 8762106"/>
              <a:gd name="connsiteY3" fmla="*/ 3263846 h 3263846"/>
              <a:gd name="connsiteX4" fmla="*/ 14601 w 8762106"/>
              <a:gd name="connsiteY4" fmla="*/ 3212428 h 3263846"/>
              <a:gd name="connsiteX5" fmla="*/ 4381053 w 8762106"/>
              <a:gd name="connsiteY5" fmla="*/ 0 h 3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2106" h="3263846">
                <a:moveTo>
                  <a:pt x="4381053" y="0"/>
                </a:moveTo>
                <a:cubicBezTo>
                  <a:pt x="6432653" y="0"/>
                  <a:pt x="8168637" y="1351310"/>
                  <a:pt x="8747505" y="3212428"/>
                </a:cubicBezTo>
                <a:lnTo>
                  <a:pt x="8762106" y="3263846"/>
                </a:lnTo>
                <a:lnTo>
                  <a:pt x="0" y="3263846"/>
                </a:lnTo>
                <a:lnTo>
                  <a:pt x="14601" y="3212428"/>
                </a:lnTo>
                <a:cubicBezTo>
                  <a:pt x="593469" y="1351310"/>
                  <a:pt x="2329453" y="0"/>
                  <a:pt x="4381053" y="0"/>
                </a:cubicBezTo>
                <a:close/>
              </a:path>
            </a:pathLst>
          </a:custGeom>
          <a:noFill/>
          <a:ln w="6636" cap="flat">
            <a:solidFill>
              <a:srgbClr val="1840D5"/>
            </a:solidFill>
            <a:prstDash val="solid"/>
            <a:miter/>
          </a:ln>
        </p:spPr>
        <p:txBody>
          <a:bodyPr wrap="square" rtlCol="0" anchor="ctr">
            <a:spAutoFit/>
          </a:bodyPr>
          <a:lstStyle/>
          <a:p>
            <a:pPr algn="l"/>
            <a:endParaRPr lang="zh-CN" altLang="en-US" dirty="0">
              <a:solidFill>
                <a:srgbClr val="1840D5"/>
              </a:solidFill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2278311" y="4550410"/>
            <a:ext cx="7635377" cy="2908301"/>
          </a:xfrm>
          <a:custGeom>
            <a:avLst/>
            <a:gdLst>
              <a:gd name="connsiteX0" fmla="*/ 3614612 w 7229225"/>
              <a:gd name="connsiteY0" fmla="*/ 0 h 2531839"/>
              <a:gd name="connsiteX1" fmla="*/ 7163546 w 7229225"/>
              <a:gd name="connsiteY1" fmla="*/ 2352392 h 2531839"/>
              <a:gd name="connsiteX2" fmla="*/ 7229225 w 7229225"/>
              <a:gd name="connsiteY2" fmla="*/ 2531839 h 2531839"/>
              <a:gd name="connsiteX3" fmla="*/ 0 w 7229225"/>
              <a:gd name="connsiteY3" fmla="*/ 2531839 h 2531839"/>
              <a:gd name="connsiteX4" fmla="*/ 65678 w 7229225"/>
              <a:gd name="connsiteY4" fmla="*/ 2352392 h 2531839"/>
              <a:gd name="connsiteX5" fmla="*/ 3614612 w 7229225"/>
              <a:gd name="connsiteY5" fmla="*/ 0 h 253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9225" h="2531839">
                <a:moveTo>
                  <a:pt x="3614612" y="0"/>
                </a:moveTo>
                <a:cubicBezTo>
                  <a:pt x="5210003" y="0"/>
                  <a:pt x="6578839" y="969990"/>
                  <a:pt x="7163546" y="2352392"/>
                </a:cubicBezTo>
                <a:lnTo>
                  <a:pt x="7229225" y="2531839"/>
                </a:lnTo>
                <a:lnTo>
                  <a:pt x="0" y="2531839"/>
                </a:lnTo>
                <a:lnTo>
                  <a:pt x="65678" y="2352392"/>
                </a:lnTo>
                <a:cubicBezTo>
                  <a:pt x="650385" y="969990"/>
                  <a:pt x="2019222" y="0"/>
                  <a:pt x="3614612" y="0"/>
                </a:cubicBezTo>
                <a:close/>
              </a:path>
            </a:pathLst>
          </a:custGeom>
          <a:blipFill>
            <a:blip r:embed="rId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L" panose="00020600040101010101" pitchFamily="18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6308725"/>
            <a:ext cx="11164651" cy="549275"/>
          </a:xfrm>
          <a:prstGeom prst="rect">
            <a:avLst/>
          </a:prstGeom>
          <a:solidFill>
            <a:schemeClr val="bg1"/>
          </a:solidFill>
          <a:ln w="6636" cap="flat">
            <a:noFill/>
            <a:prstDash val="solid"/>
            <a:miter/>
          </a:ln>
        </p:spPr>
        <p:txBody>
          <a:bodyPr rtlCol="0" anchor="ctr">
            <a:spAutoFit/>
          </a:bodyPr>
          <a:lstStyle/>
          <a:p>
            <a:pPr algn="l"/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32485" y="2045335"/>
            <a:ext cx="3120390" cy="2052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职业发展路径预测：</a:t>
            </a:r>
            <a:endParaRPr lang="zh-CN" alt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基于行业大数据，为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用户预测未来 3～5 年的行业发展趋势与岗位需求</a:t>
            </a:r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，帮助用户制定跳槽、转岗或深耕策略。</a:t>
            </a:r>
            <a:endParaRPr lang="zh-CN" altLang="en-US" sz="16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76900" y="2045085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1840D5"/>
                </a:solidFill>
                <a:latin typeface="+mn-ea"/>
              </a:rPr>
              <a:t> 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08976" y="2156500"/>
            <a:ext cx="300567" cy="301331"/>
            <a:chOff x="3934145" y="1576902"/>
            <a:chExt cx="300567" cy="301331"/>
          </a:xfrm>
        </p:grpSpPr>
        <p:grpSp>
          <p:nvGrpSpPr>
            <p:cNvPr id="50" name="组合 4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384946" y="6169990"/>
            <a:ext cx="300567" cy="301331"/>
            <a:chOff x="3934145" y="1576902"/>
            <a:chExt cx="300567" cy="301331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62187" y="2196093"/>
            <a:ext cx="300567" cy="301331"/>
            <a:chOff x="3934145" y="1576902"/>
            <a:chExt cx="300567" cy="301331"/>
          </a:xfrm>
        </p:grpSpPr>
        <p:grpSp>
          <p:nvGrpSpPr>
            <p:cNvPr id="60" name="组合 5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2" name="椭圆 6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1" name="椭圆 6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7887045" y="2196505"/>
            <a:ext cx="300567" cy="301331"/>
            <a:chOff x="3934145" y="1576902"/>
            <a:chExt cx="300567" cy="301331"/>
          </a:xfrm>
        </p:grpSpPr>
        <p:grpSp>
          <p:nvGrpSpPr>
            <p:cNvPr id="65" name="组合 64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66" name="椭圆 65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538145" y="6169990"/>
            <a:ext cx="300567" cy="301331"/>
            <a:chOff x="3934145" y="1576902"/>
            <a:chExt cx="300567" cy="301331"/>
          </a:xfrm>
        </p:grpSpPr>
        <p:grpSp>
          <p:nvGrpSpPr>
            <p:cNvPr id="70" name="组合 69"/>
            <p:cNvGrpSpPr/>
            <p:nvPr/>
          </p:nvGrpSpPr>
          <p:grpSpPr>
            <a:xfrm>
              <a:off x="3964084" y="1606917"/>
              <a:ext cx="240688" cy="241300"/>
              <a:chOff x="4699534" y="705384"/>
              <a:chExt cx="279400" cy="279400"/>
            </a:xfrm>
          </p:grpSpPr>
          <p:sp>
            <p:nvSpPr>
              <p:cNvPr id="72" name="椭圆 71"/>
              <p:cNvSpPr/>
              <p:nvPr/>
            </p:nvSpPr>
            <p:spPr>
              <a:xfrm>
                <a:off x="4699534" y="705384"/>
                <a:ext cx="279400" cy="279400"/>
              </a:xfrm>
              <a:prstGeom prst="ellipse">
                <a:avLst/>
              </a:prstGeom>
              <a:solidFill>
                <a:srgbClr val="1840D5">
                  <a:alpha val="4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745877" y="751746"/>
                <a:ext cx="171970" cy="17197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</p:grpSp>
        <p:sp>
          <p:nvSpPr>
            <p:cNvPr id="71" name="椭圆 70"/>
            <p:cNvSpPr/>
            <p:nvPr/>
          </p:nvSpPr>
          <p:spPr>
            <a:xfrm>
              <a:off x="3934145" y="1576902"/>
              <a:ext cx="300567" cy="30133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2909570" y="438785"/>
            <a:ext cx="637286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职场老手对数据驱动的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职业建议需求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31970" y="2045335"/>
            <a:ext cx="3440430" cy="14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技能缺口分析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结合目标岗位要求，利用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分析用户的技能差距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，并推荐具体的学习资源或认证课程。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95310" y="2045335"/>
            <a:ext cx="3440430" cy="207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同行数据对比：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提供与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同岗位用户的职业数据对比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，包括技能分布、薪资水平、项目经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验等，帮助用户准确评估自身竞争力。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可视化展示对比结果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，直观呈现用户与行业均值的差异。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591218" y="341118"/>
            <a:ext cx="6918124" cy="613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3200" spc="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11" y="4014553"/>
            <a:ext cx="171450" cy="171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511" r="1014"/>
          <a:stretch>
            <a:fillRect/>
          </a:stretch>
        </p:blipFill>
        <p:spPr>
          <a:xfrm>
            <a:off x="2591435" y="1045210"/>
            <a:ext cx="6900545" cy="33832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1080" y="4519930"/>
            <a:ext cx="10150475" cy="16116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dirty="0" smtClean="0">
                <a:latin typeface="华文中宋" panose="02010600040101010101" charset="-122"/>
                <a:ea typeface="华文中宋" panose="02010600040101010101" charset="-122"/>
              </a:rPr>
              <a:t>通过四位受测者提出的建议及相应的优化方案，《职场面试官》APP 将在以下方面实现显著提升：</a:t>
            </a:r>
            <a:endParaRPr lang="zh-CN" altLang="en-US" dirty="0" smtClean="0">
              <a:latin typeface="华文中宋" panose="02010600040101010101" charset="-122"/>
              <a:ea typeface="华文中宋" panose="02010600040101010101" charset="-122"/>
            </a:endParaRPr>
          </a:p>
          <a:p>
            <a:pPr algn="l"/>
            <a:r>
              <a:rPr lang="en-US" altLang="zh-CN" dirty="0" smtClean="0">
                <a:latin typeface="新宋体" panose="02010609030101010101" charset="-122"/>
                <a:ea typeface="新宋体" panose="02010609030101010101" charset="-122"/>
              </a:rPr>
              <a:t>	  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1. </a:t>
            </a:r>
            <a:r>
              <a:rPr lang="zh-CN" altLang="en-US" dirty="0" smtClean="0">
                <a:solidFill>
                  <a:schemeClr val="accent1"/>
                </a:solidFill>
                <a:latin typeface="新宋体" panose="02010609030101010101" charset="-122"/>
                <a:ea typeface="新宋体" panose="02010609030101010101" charset="-122"/>
              </a:rPr>
              <a:t>核心功能更直观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：优化按钮设计与功能引导后，新用户能快速上手并顺畅使用 APP。</a:t>
            </a:r>
            <a:endParaRPr lang="zh-CN" altLang="en-US" dirty="0" smtClean="0">
              <a:latin typeface="新宋体" panose="02010609030101010101" charset="-122"/>
              <a:ea typeface="新宋体" panose="02010609030101010101" charset="-122"/>
            </a:endParaRPr>
          </a:p>
          <a:p>
            <a:pPr algn="l"/>
            <a:r>
              <a:rPr lang="en-US" altLang="zh-CN" dirty="0" smtClean="0">
                <a:latin typeface="新宋体" panose="02010609030101010101" charset="-122"/>
                <a:ea typeface="新宋体" panose="02010609030101010101" charset="-122"/>
              </a:rPr>
              <a:t>	  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2. </a:t>
            </a:r>
            <a:r>
              <a:rPr lang="zh-CN" altLang="en-US" dirty="0" smtClean="0">
                <a:solidFill>
                  <a:schemeClr val="accent1"/>
                </a:solidFill>
                <a:latin typeface="新宋体" panose="02010609030101010101" charset="-122"/>
                <a:ea typeface="新宋体" panose="02010609030101010101" charset="-122"/>
              </a:rPr>
              <a:t>简历管理效率提高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：通过职业模板、分类与版本管理，用户操作更加高效。</a:t>
            </a:r>
            <a:endParaRPr lang="zh-CN" altLang="en-US" dirty="0" smtClean="0">
              <a:latin typeface="新宋体" panose="02010609030101010101" charset="-122"/>
              <a:ea typeface="新宋体" panose="02010609030101010101" charset="-122"/>
            </a:endParaRPr>
          </a:p>
          <a:p>
            <a:pPr algn="l"/>
            <a:r>
              <a:rPr lang="en-US" altLang="zh-CN" dirty="0" smtClean="0">
                <a:latin typeface="新宋体" panose="02010609030101010101" charset="-122"/>
                <a:ea typeface="新宋体" panose="02010609030101010101" charset="-122"/>
              </a:rPr>
              <a:t>	  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3. </a:t>
            </a:r>
            <a:r>
              <a:rPr lang="zh-CN" altLang="en-US" dirty="0" smtClean="0">
                <a:solidFill>
                  <a:schemeClr val="accent1"/>
                </a:solidFill>
                <a:latin typeface="新宋体" panose="02010609030101010101" charset="-122"/>
                <a:ea typeface="新宋体" panose="02010609030101010101" charset="-122"/>
              </a:rPr>
              <a:t>招聘决策精准度增强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：动态筛选、互动功能与优化报告内容助力企业高效招聘。</a:t>
            </a:r>
            <a:endParaRPr lang="zh-CN" altLang="en-US" dirty="0" smtClean="0">
              <a:latin typeface="新宋体" panose="02010609030101010101" charset="-122"/>
              <a:ea typeface="新宋体" panose="02010609030101010101" charset="-122"/>
            </a:endParaRPr>
          </a:p>
          <a:p>
            <a:pPr algn="l"/>
            <a:r>
              <a:rPr lang="en-US" altLang="zh-CN" dirty="0" smtClean="0">
                <a:latin typeface="新宋体" panose="02010609030101010101" charset="-122"/>
                <a:ea typeface="新宋体" panose="02010609030101010101" charset="-122"/>
              </a:rPr>
              <a:t>	  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4. </a:t>
            </a:r>
            <a:r>
              <a:rPr lang="zh-CN" altLang="en-US" dirty="0" smtClean="0">
                <a:solidFill>
                  <a:schemeClr val="accent1"/>
                </a:solidFill>
                <a:latin typeface="新宋体" panose="02010609030101010101" charset="-122"/>
                <a:ea typeface="新宋体" panose="02010609030101010101" charset="-122"/>
              </a:rPr>
              <a:t>职业规划功能完善</a:t>
            </a:r>
            <a:r>
              <a:rPr lang="zh-CN" altLang="en-US" dirty="0" smtClean="0">
                <a:latin typeface="新宋体" panose="02010609030101010101" charset="-122"/>
                <a:ea typeface="新宋体" panose="02010609030101010101" charset="-122"/>
              </a:rPr>
              <a:t>：数据驱动的职业建议功能为用户提供科学的职业发展指导。</a:t>
            </a:r>
            <a:endParaRPr lang="zh-CN" altLang="en-US" dirty="0" smtClean="0">
              <a:latin typeface="新宋体" panose="02010609030101010101" charset="-122"/>
              <a:ea typeface="新宋体" panose="02010609030101010101" charset="-122"/>
            </a:endParaRPr>
          </a:p>
          <a:p>
            <a:pPr algn="l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 smtClean="0">
                <a:latin typeface="华文中宋" panose="02010600040101010101" charset="-122"/>
                <a:ea typeface="华文中宋" panose="02010600040101010101" charset="-122"/>
              </a:rPr>
              <a:t>这些改进不仅提升用户体验，还将增强 APP 的市场竞争力，助力成为求职者与招聘方的首选平台。</a:t>
            </a:r>
            <a:endParaRPr lang="zh-CN" altLang="en-US" dirty="0" smtClean="0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65641" y="3552175"/>
            <a:ext cx="5260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300" normalizeH="0" baseline="0" noProof="0" dirty="0">
                <a:ln>
                  <a:noFill/>
                </a:ln>
                <a:effectLst/>
                <a:uLnTx/>
                <a:uFillTx/>
                <a:ea typeface="OPPOSans L" panose="00020600040101010101" pitchFamily="18" charset="-122"/>
              </a:rPr>
              <a:t>THANK YOU FOR WATCHING</a:t>
            </a:r>
            <a:endParaRPr kumimoji="0" lang="zh-CN" altLang="en-US" sz="1400" b="0" i="0" u="none" strike="noStrike" kern="0" cap="none" spc="300" normalizeH="0" baseline="0" noProof="0" dirty="0">
              <a:ln>
                <a:noFill/>
              </a:ln>
              <a:effectLst/>
              <a:uLnTx/>
              <a:uFillTx/>
              <a:ea typeface="OPPOSans L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36938" y="2739513"/>
            <a:ext cx="691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spc="600" dirty="0">
                <a:solidFill>
                  <a:schemeClr val="accent1"/>
                </a:solidFill>
                <a:latin typeface="+mj-ea"/>
                <a:ea typeface="+mj-ea"/>
              </a:rPr>
              <a:t>感谢</a:t>
            </a:r>
            <a:r>
              <a:rPr lang="zh-CN" altLang="en-US" sz="5400" spc="600" dirty="0">
                <a:latin typeface="+mj-ea"/>
                <a:ea typeface="+mj-ea"/>
              </a:rPr>
              <a:t>大家观看</a:t>
            </a:r>
            <a:endParaRPr lang="zh-CN" altLang="en-US" sz="5400" spc="600" dirty="0">
              <a:latin typeface="+mj-ea"/>
              <a:ea typeface="+mj-ea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211" y="4014553"/>
            <a:ext cx="171450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131898" y="176280"/>
            <a:ext cx="384040" cy="6587077"/>
            <a:chOff x="131898" y="176280"/>
            <a:chExt cx="384040" cy="6587077"/>
          </a:xfrm>
        </p:grpSpPr>
        <p:grpSp>
          <p:nvGrpSpPr>
            <p:cNvPr id="48" name="组合 47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50" name="椭圆 49"/>
              <p:cNvSpPr/>
              <p:nvPr>
                <p:custDataLst>
                  <p:tags r:id="rId2"/>
                </p:custDataLst>
              </p:nvPr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椭圆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/>
            <p:cNvSpPr/>
            <p:nvPr>
              <p:custDataLst>
                <p:tags r:id="rId7"/>
              </p:custDataLst>
            </p:nvPr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56" name="组合 5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59" name="图形 5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72" name="任意多边形: 形状 71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68" name="任意多边形: 形状 6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63" name="任意多边形: 形状 6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7" name="直接连接符 56"/>
            <p:cNvCxnSpPr/>
            <p:nvPr>
              <p:custDataLst>
                <p:tags r:id="rId26"/>
              </p:custDataLst>
            </p:nvPr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7"/>
              </p:custDataLst>
            </p:nvPr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</p:nvPr>
        </p:nvSpPr>
        <p:spPr>
          <a:xfrm>
            <a:off x="4029075" y="3491528"/>
            <a:ext cx="4133850" cy="713144"/>
          </a:xfrm>
        </p:spPr>
        <p:txBody>
          <a:bodyPr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665721" y="3536373"/>
            <a:ext cx="5260975" cy="13415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专注于求职与招聘的职业服务平台，致力于为求职者 和企业用户提供高效、便捷的互动体验。该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功能丰富，涵盖简历管理、模 拟面试、岗位推荐、招聘管理等模块，旨在优化求职与招聘流程，满足用户多样化需求。</a:t>
            </a:r>
            <a:endParaRPr lang="en-US" altLang="zh-CN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 descr="章节标题1"/>
          <p:cNvSpPr txBox="1"/>
          <p:nvPr/>
        </p:nvSpPr>
        <p:spPr>
          <a:xfrm>
            <a:off x="683992" y="3167041"/>
            <a:ext cx="208350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职业服务平台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95325" y="2868703"/>
            <a:ext cx="319009" cy="271158"/>
            <a:chOff x="6120000" y="1872328"/>
            <a:chExt cx="240000" cy="204000"/>
          </a:xfrm>
        </p:grpSpPr>
        <p:sp>
          <p:nvSpPr>
            <p:cNvPr id="62" name="任意多边形: 形状 61"/>
            <p:cNvSpPr/>
            <p:nvPr/>
          </p:nvSpPr>
          <p:spPr>
            <a:xfrm>
              <a:off x="6120000" y="1872328"/>
              <a:ext cx="240000" cy="6000"/>
            </a:xfrm>
            <a:custGeom>
              <a:avLst/>
              <a:gdLst>
                <a:gd name="connsiteX0" fmla="*/ 0 w 240000"/>
                <a:gd name="connsiteY0" fmla="*/ 0 h 6000"/>
                <a:gd name="connsiteX1" fmla="*/ 240000 w 240000"/>
                <a:gd name="connsiteY1" fmla="*/ 0 h 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00" h="6000">
                  <a:moveTo>
                    <a:pt x="0" y="0"/>
                  </a:moveTo>
                  <a:lnTo>
                    <a:pt x="240000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6144000" y="1872331"/>
              <a:ext cx="192000" cy="156000"/>
            </a:xfrm>
            <a:custGeom>
              <a:avLst/>
              <a:gdLst>
                <a:gd name="connsiteX0" fmla="*/ 0 w 192000"/>
                <a:gd name="connsiteY0" fmla="*/ 0 h 156000"/>
                <a:gd name="connsiteX1" fmla="*/ 192000 w 192000"/>
                <a:gd name="connsiteY1" fmla="*/ 0 h 156000"/>
                <a:gd name="connsiteX2" fmla="*/ 192000 w 192000"/>
                <a:gd name="connsiteY2" fmla="*/ 156000 h 156000"/>
                <a:gd name="connsiteX3" fmla="*/ 0 w 192000"/>
                <a:gd name="connsiteY3" fmla="*/ 156000 h 156000"/>
                <a:gd name="connsiteX4" fmla="*/ 0 w 192000"/>
                <a:gd name="connsiteY4" fmla="*/ 0 h 1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00" h="156000">
                  <a:moveTo>
                    <a:pt x="0" y="0"/>
                  </a:moveTo>
                  <a:lnTo>
                    <a:pt x="192000" y="0"/>
                  </a:lnTo>
                  <a:lnTo>
                    <a:pt x="192000" y="156000"/>
                  </a:lnTo>
                  <a:lnTo>
                    <a:pt x="0" y="15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6228000" y="1920328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30000 w 30000"/>
                <a:gd name="connsiteY1" fmla="*/ 30000 h 60000"/>
                <a:gd name="connsiteX2" fmla="*/ 0 w 30000"/>
                <a:gd name="connsiteY2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30000" y="30000"/>
                  </a:lnTo>
                  <a:lnTo>
                    <a:pt x="0" y="6000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6192000" y="2028328"/>
              <a:ext cx="96000" cy="48000"/>
            </a:xfrm>
            <a:custGeom>
              <a:avLst/>
              <a:gdLst>
                <a:gd name="connsiteX0" fmla="*/ 0 w 96000"/>
                <a:gd name="connsiteY0" fmla="*/ 48000 h 48000"/>
                <a:gd name="connsiteX1" fmla="*/ 48000 w 96000"/>
                <a:gd name="connsiteY1" fmla="*/ 0 h 48000"/>
                <a:gd name="connsiteX2" fmla="*/ 96000 w 96000"/>
                <a:gd name="connsiteY2" fmla="*/ 48000 h 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000" h="48000">
                  <a:moveTo>
                    <a:pt x="0" y="48000"/>
                  </a:moveTo>
                  <a:lnTo>
                    <a:pt x="48000" y="0"/>
                  </a:lnTo>
                  <a:lnTo>
                    <a:pt x="96000" y="4800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94" name="矩形 93"/>
          <p:cNvSpPr/>
          <p:nvPr/>
        </p:nvSpPr>
        <p:spPr>
          <a:xfrm>
            <a:off x="6224022" y="2170162"/>
            <a:ext cx="5260975" cy="16668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提供智能简历助手，可轻松创建、分类和优化 多版本简历，支持职业模板套用和版本管理。模拟面试功能通过仿真场景帮助用 户提升面试表现，并提供个性化反馈与改进建议。同时，智能职位推荐模块结合 用户背景精准匹配优质岗位。</a:t>
            </a:r>
            <a:endParaRPr lang="en-US" altLang="zh-CN" sz="15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 descr="章节标题1"/>
          <p:cNvSpPr txBox="1"/>
          <p:nvPr/>
        </p:nvSpPr>
        <p:spPr>
          <a:xfrm>
            <a:off x="6224022" y="1866026"/>
            <a:ext cx="1689127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pc="300" dirty="0">
                <a:solidFill>
                  <a:schemeClr val="accent1"/>
                </a:solidFill>
                <a:latin typeface="+mj-ea"/>
                <a:ea typeface="+mj-ea"/>
              </a:rPr>
              <a:t>求职端</a:t>
            </a:r>
            <a:endParaRPr lang="en-US" altLang="zh-CN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6272678" y="1572909"/>
            <a:ext cx="319009" cy="271158"/>
            <a:chOff x="6120000" y="1872328"/>
            <a:chExt cx="240000" cy="204000"/>
          </a:xfrm>
        </p:grpSpPr>
        <p:sp>
          <p:nvSpPr>
            <p:cNvPr id="90" name="任意多边形: 形状 89"/>
            <p:cNvSpPr/>
            <p:nvPr/>
          </p:nvSpPr>
          <p:spPr>
            <a:xfrm>
              <a:off x="6120000" y="1872328"/>
              <a:ext cx="240000" cy="6000"/>
            </a:xfrm>
            <a:custGeom>
              <a:avLst/>
              <a:gdLst>
                <a:gd name="connsiteX0" fmla="*/ 0 w 240000"/>
                <a:gd name="connsiteY0" fmla="*/ 0 h 6000"/>
                <a:gd name="connsiteX1" fmla="*/ 240000 w 240000"/>
                <a:gd name="connsiteY1" fmla="*/ 0 h 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0000" h="6000">
                  <a:moveTo>
                    <a:pt x="0" y="0"/>
                  </a:moveTo>
                  <a:lnTo>
                    <a:pt x="240000" y="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/>
            <p:nvPr/>
          </p:nvSpPr>
          <p:spPr>
            <a:xfrm>
              <a:off x="6144000" y="1872331"/>
              <a:ext cx="192000" cy="156000"/>
            </a:xfrm>
            <a:custGeom>
              <a:avLst/>
              <a:gdLst>
                <a:gd name="connsiteX0" fmla="*/ 0 w 192000"/>
                <a:gd name="connsiteY0" fmla="*/ 0 h 156000"/>
                <a:gd name="connsiteX1" fmla="*/ 192000 w 192000"/>
                <a:gd name="connsiteY1" fmla="*/ 0 h 156000"/>
                <a:gd name="connsiteX2" fmla="*/ 192000 w 192000"/>
                <a:gd name="connsiteY2" fmla="*/ 156000 h 156000"/>
                <a:gd name="connsiteX3" fmla="*/ 0 w 192000"/>
                <a:gd name="connsiteY3" fmla="*/ 156000 h 156000"/>
                <a:gd name="connsiteX4" fmla="*/ 0 w 192000"/>
                <a:gd name="connsiteY4" fmla="*/ 0 h 15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000" h="156000">
                  <a:moveTo>
                    <a:pt x="0" y="0"/>
                  </a:moveTo>
                  <a:lnTo>
                    <a:pt x="192000" y="0"/>
                  </a:lnTo>
                  <a:lnTo>
                    <a:pt x="192000" y="156000"/>
                  </a:lnTo>
                  <a:lnTo>
                    <a:pt x="0" y="1560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92" name="任意多边形: 形状 91"/>
            <p:cNvSpPr/>
            <p:nvPr/>
          </p:nvSpPr>
          <p:spPr>
            <a:xfrm>
              <a:off x="6228000" y="1920328"/>
              <a:ext cx="30000" cy="60000"/>
            </a:xfrm>
            <a:custGeom>
              <a:avLst/>
              <a:gdLst>
                <a:gd name="connsiteX0" fmla="*/ 0 w 30000"/>
                <a:gd name="connsiteY0" fmla="*/ 0 h 60000"/>
                <a:gd name="connsiteX1" fmla="*/ 30000 w 30000"/>
                <a:gd name="connsiteY1" fmla="*/ 30000 h 60000"/>
                <a:gd name="connsiteX2" fmla="*/ 0 w 30000"/>
                <a:gd name="connsiteY2" fmla="*/ 60000 h 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00" h="60000">
                  <a:moveTo>
                    <a:pt x="0" y="0"/>
                  </a:moveTo>
                  <a:lnTo>
                    <a:pt x="30000" y="30000"/>
                  </a:lnTo>
                  <a:lnTo>
                    <a:pt x="0" y="6000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93" name="任意多边形: 形状 92"/>
            <p:cNvSpPr/>
            <p:nvPr/>
          </p:nvSpPr>
          <p:spPr>
            <a:xfrm>
              <a:off x="6192000" y="2028328"/>
              <a:ext cx="96000" cy="48000"/>
            </a:xfrm>
            <a:custGeom>
              <a:avLst/>
              <a:gdLst>
                <a:gd name="connsiteX0" fmla="*/ 0 w 96000"/>
                <a:gd name="connsiteY0" fmla="*/ 48000 h 48000"/>
                <a:gd name="connsiteX1" fmla="*/ 48000 w 96000"/>
                <a:gd name="connsiteY1" fmla="*/ 0 h 48000"/>
                <a:gd name="connsiteX2" fmla="*/ 96000 w 96000"/>
                <a:gd name="connsiteY2" fmla="*/ 48000 h 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000" h="48000">
                  <a:moveTo>
                    <a:pt x="0" y="48000"/>
                  </a:moveTo>
                  <a:lnTo>
                    <a:pt x="48000" y="0"/>
                  </a:lnTo>
                  <a:lnTo>
                    <a:pt x="96000" y="48000"/>
                  </a:lnTo>
                </a:path>
              </a:pathLst>
            </a:custGeom>
            <a:noFill/>
            <a:ln w="19050" cap="rnd">
              <a:solidFill>
                <a:schemeClr val="accent1">
                  <a:alpha val="78000"/>
                </a:schemeClr>
              </a:soli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61914" y="627109"/>
            <a:ext cx="1906672" cy="487378"/>
          </a:xfrm>
        </p:spPr>
        <p:txBody>
          <a:bodyPr>
            <a:spAutoFit/>
          </a:bodyPr>
          <a:lstStyle/>
          <a:p>
            <a:pPr algn="ctr"/>
            <a:r>
              <a:rPr lang="en-US" altLang="zh-CN" dirty="0"/>
              <a:t>APP</a:t>
            </a:r>
            <a:r>
              <a:rPr lang="zh-CN" altLang="en-US" dirty="0"/>
              <a:t>简介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2678" y="4060816"/>
            <a:ext cx="335309" cy="292633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6252379" y="4392570"/>
            <a:ext cx="6133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企业端</a:t>
            </a:r>
            <a:endParaRPr lang="en-US" altLang="zh-CN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272678" y="4894250"/>
            <a:ext cx="494185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支持高效的岗位管理和人才筛选功能。动态筛选条件、 候选人标记与排序、智能评估报告等设计，帮助企业快速找到符合需求的优质人 才。此外，系统提供多维度数据分析，如岗位匹配度评分和面试建议，为招聘决 策提供科学支持。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>
            <p:custDataLst>
              <p:tags r:id="rId1"/>
            </p:custDataLst>
          </p:nvPr>
        </p:nvGrpSpPr>
        <p:grpSpPr>
          <a:xfrm>
            <a:off x="131898" y="176280"/>
            <a:ext cx="384040" cy="6587077"/>
            <a:chOff x="131898" y="176280"/>
            <a:chExt cx="384040" cy="6587077"/>
          </a:xfrm>
        </p:grpSpPr>
        <p:grpSp>
          <p:nvGrpSpPr>
            <p:cNvPr id="48" name="组合 47"/>
            <p:cNvGrpSpPr/>
            <p:nvPr/>
          </p:nvGrpSpPr>
          <p:grpSpPr>
            <a:xfrm>
              <a:off x="294059" y="6369341"/>
              <a:ext cx="59718" cy="394016"/>
              <a:chOff x="236240" y="6290675"/>
              <a:chExt cx="73245" cy="483266"/>
            </a:xfrm>
          </p:grpSpPr>
          <p:sp>
            <p:nvSpPr>
              <p:cNvPr id="50" name="椭圆 49"/>
              <p:cNvSpPr/>
              <p:nvPr>
                <p:custDataLst>
                  <p:tags r:id="rId2"/>
                </p:custDataLst>
              </p:nvPr>
            </p:nvSpPr>
            <p:spPr>
              <a:xfrm>
                <a:off x="236240" y="6290675"/>
                <a:ext cx="73245" cy="73245"/>
              </a:xfrm>
              <a:prstGeom prst="ellipse">
                <a:avLst/>
              </a:prstGeom>
              <a:solidFill>
                <a:srgbClr val="1840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>
                <p:custDataLst>
                  <p:tags r:id="rId3"/>
                </p:custDataLst>
              </p:nvPr>
            </p:nvSpPr>
            <p:spPr>
              <a:xfrm>
                <a:off x="236240" y="6598190"/>
                <a:ext cx="73245" cy="7324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>
                <p:custDataLst>
                  <p:tags r:id="rId4"/>
                </p:custDataLst>
              </p:nvPr>
            </p:nvSpPr>
            <p:spPr>
              <a:xfrm>
                <a:off x="236240" y="6495685"/>
                <a:ext cx="73245" cy="73245"/>
              </a:xfrm>
              <a:prstGeom prst="ellipse">
                <a:avLst/>
              </a:prstGeom>
              <a:solidFill>
                <a:srgbClr val="5A5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>
                <p:custDataLst>
                  <p:tags r:id="rId5"/>
                </p:custDataLst>
              </p:nvPr>
            </p:nvSpPr>
            <p:spPr>
              <a:xfrm>
                <a:off x="236240" y="6700696"/>
                <a:ext cx="73245" cy="7324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椭圆 53"/>
              <p:cNvSpPr/>
              <p:nvPr>
                <p:custDataLst>
                  <p:tags r:id="rId6"/>
                </p:custDataLst>
              </p:nvPr>
            </p:nvSpPr>
            <p:spPr>
              <a:xfrm>
                <a:off x="236240" y="6393180"/>
                <a:ext cx="73245" cy="73245"/>
              </a:xfrm>
              <a:prstGeom prst="ellipse">
                <a:avLst/>
              </a:prstGeom>
              <a:solidFill>
                <a:srgbClr val="0000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椭圆 48"/>
            <p:cNvSpPr/>
            <p:nvPr>
              <p:custDataLst>
                <p:tags r:id="rId7"/>
              </p:custDataLst>
            </p:nvPr>
          </p:nvSpPr>
          <p:spPr>
            <a:xfrm>
              <a:off x="131898" y="176280"/>
              <a:ext cx="384040" cy="3840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srgbClr val="1840D5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1840D5"/>
                  </a:solidFill>
                </a:rPr>
                <a:t>s</a:t>
              </a:r>
              <a:endParaRPr lang="zh-CN" altLang="en-US" sz="1600" dirty="0">
                <a:solidFill>
                  <a:srgbClr val="1840D5"/>
                </a:solidFill>
              </a:endParaRPr>
            </a:p>
          </p:txBody>
        </p:sp>
      </p:grpSp>
      <p:grpSp>
        <p:nvGrpSpPr>
          <p:cNvPr id="55" name="组合 54"/>
          <p:cNvGrpSpPr/>
          <p:nvPr>
            <p:custDataLst>
              <p:tags r:id="rId8"/>
            </p:custDataLst>
          </p:nvPr>
        </p:nvGrpSpPr>
        <p:grpSpPr>
          <a:xfrm>
            <a:off x="11754712" y="0"/>
            <a:ext cx="179251" cy="6858000"/>
            <a:chOff x="11754712" y="0"/>
            <a:chExt cx="179251" cy="6858000"/>
          </a:xfrm>
        </p:grpSpPr>
        <p:grpSp>
          <p:nvGrpSpPr>
            <p:cNvPr id="56" name="组合 55"/>
            <p:cNvGrpSpPr/>
            <p:nvPr/>
          </p:nvGrpSpPr>
          <p:grpSpPr>
            <a:xfrm>
              <a:off x="11754712" y="2700746"/>
              <a:ext cx="179251" cy="1456507"/>
              <a:chOff x="11721374" y="2711252"/>
              <a:chExt cx="179251" cy="1456507"/>
            </a:xfrm>
          </p:grpSpPr>
          <p:pic>
            <p:nvPicPr>
              <p:cNvPr id="59" name="图形 5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21374" y="2711252"/>
                <a:ext cx="179251" cy="179251"/>
              </a:xfrm>
              <a:prstGeom prst="rect">
                <a:avLst/>
              </a:prstGeom>
            </p:spPr>
          </p:pic>
          <p:grpSp>
            <p:nvGrpSpPr>
              <p:cNvPr id="60" name="组合 59"/>
              <p:cNvGrpSpPr/>
              <p:nvPr/>
            </p:nvGrpSpPr>
            <p:grpSpPr>
              <a:xfrm>
                <a:off x="11736311" y="3167502"/>
                <a:ext cx="149376" cy="130703"/>
                <a:chOff x="6130757" y="1551740"/>
                <a:chExt cx="236060" cy="206552"/>
              </a:xfrm>
            </p:grpSpPr>
            <p:sp>
              <p:nvSpPr>
                <p:cNvPr id="72" name="任意多边形: 形状 71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6130757" y="1551740"/>
                  <a:ext cx="236060" cy="153439"/>
                </a:xfrm>
                <a:custGeom>
                  <a:avLst/>
                  <a:gdLst>
                    <a:gd name="connsiteX0" fmla="*/ 47212 w 236060"/>
                    <a:gd name="connsiteY0" fmla="*/ 153439 h 153439"/>
                    <a:gd name="connsiteX1" fmla="*/ 0 w 236060"/>
                    <a:gd name="connsiteY1" fmla="*/ 153439 h 153439"/>
                    <a:gd name="connsiteX2" fmla="*/ 0 w 236060"/>
                    <a:gd name="connsiteY2" fmla="*/ 0 h 153439"/>
                    <a:gd name="connsiteX3" fmla="*/ 236060 w 236060"/>
                    <a:gd name="connsiteY3" fmla="*/ 0 h 153439"/>
                    <a:gd name="connsiteX4" fmla="*/ 236060 w 236060"/>
                    <a:gd name="connsiteY4" fmla="*/ 153439 h 153439"/>
                    <a:gd name="connsiteX5" fmla="*/ 188848 w 236060"/>
                    <a:gd name="connsiteY5" fmla="*/ 153439 h 153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6060" h="153439">
                      <a:moveTo>
                        <a:pt x="47212" y="153439"/>
                      </a:moveTo>
                      <a:lnTo>
                        <a:pt x="0" y="153439"/>
                      </a:lnTo>
                      <a:lnTo>
                        <a:pt x="0" y="0"/>
                      </a:lnTo>
                      <a:lnTo>
                        <a:pt x="236060" y="0"/>
                      </a:lnTo>
                      <a:lnTo>
                        <a:pt x="236060" y="153439"/>
                      </a:lnTo>
                      <a:lnTo>
                        <a:pt x="188848" y="153439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3" name="任意多边形: 形状 72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6201575" y="1640263"/>
                  <a:ext cx="5901" cy="23606"/>
                </a:xfrm>
                <a:custGeom>
                  <a:avLst/>
                  <a:gdLst>
                    <a:gd name="connsiteX0" fmla="*/ 0 w 5901"/>
                    <a:gd name="connsiteY0" fmla="*/ 0 h 23606"/>
                    <a:gd name="connsiteX1" fmla="*/ 0 w 5901"/>
                    <a:gd name="connsiteY1" fmla="*/ 23606 h 23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23606">
                      <a:moveTo>
                        <a:pt x="0" y="0"/>
                      </a:moveTo>
                      <a:lnTo>
                        <a:pt x="0" y="23606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任意多边形: 形状 73"/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6248787" y="1705179"/>
                  <a:ext cx="5901" cy="35409"/>
                </a:xfrm>
                <a:custGeom>
                  <a:avLst/>
                  <a:gdLst>
                    <a:gd name="connsiteX0" fmla="*/ 0 w 5901"/>
                    <a:gd name="connsiteY0" fmla="*/ 0 h 35409"/>
                    <a:gd name="connsiteX1" fmla="*/ 0 w 5901"/>
                    <a:gd name="connsiteY1" fmla="*/ 35409 h 35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35409">
                      <a:moveTo>
                        <a:pt x="0" y="0"/>
                      </a:moveTo>
                      <a:lnTo>
                        <a:pt x="0" y="35409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5" name="任意多边形: 形状 74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6248787" y="1616657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任意多边形: 形状 7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6295999" y="1593051"/>
                  <a:ext cx="5901" cy="70818"/>
                </a:xfrm>
                <a:custGeom>
                  <a:avLst/>
                  <a:gdLst>
                    <a:gd name="connsiteX0" fmla="*/ 0 w 5901"/>
                    <a:gd name="connsiteY0" fmla="*/ 0 h 70818"/>
                    <a:gd name="connsiteX1" fmla="*/ 0 w 5901"/>
                    <a:gd name="connsiteY1" fmla="*/ 70818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70818">
                      <a:moveTo>
                        <a:pt x="0" y="0"/>
                      </a:moveTo>
                      <a:lnTo>
                        <a:pt x="0" y="70818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7" name="任意多边形: 形状 76"/>
                <p:cNvSpPr/>
                <p:nvPr>
                  <p:custDataLst>
                    <p:tags r:id="rId16"/>
                  </p:custDataLst>
                </p:nvPr>
              </p:nvSpPr>
              <p:spPr>
                <a:xfrm>
                  <a:off x="6177969" y="1752391"/>
                  <a:ext cx="141636" cy="5901"/>
                </a:xfrm>
                <a:custGeom>
                  <a:avLst/>
                  <a:gdLst>
                    <a:gd name="connsiteX0" fmla="*/ 0 w 141636"/>
                    <a:gd name="connsiteY0" fmla="*/ 0 h 5901"/>
                    <a:gd name="connsiteX1" fmla="*/ 141636 w 141636"/>
                    <a:gd name="connsiteY1" fmla="*/ 0 h 5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1636" h="5901">
                      <a:moveTo>
                        <a:pt x="0" y="0"/>
                      </a:moveTo>
                      <a:lnTo>
                        <a:pt x="141636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1735065" y="3600285"/>
                <a:ext cx="151869" cy="129089"/>
                <a:chOff x="6120000" y="1872328"/>
                <a:chExt cx="240000" cy="204000"/>
              </a:xfrm>
            </p:grpSpPr>
            <p:sp>
              <p:nvSpPr>
                <p:cNvPr id="68" name="任意多边形: 形状 67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6120000" y="1872328"/>
                  <a:ext cx="240000" cy="6000"/>
                </a:xfrm>
                <a:custGeom>
                  <a:avLst/>
                  <a:gdLst>
                    <a:gd name="connsiteX0" fmla="*/ 0 w 240000"/>
                    <a:gd name="connsiteY0" fmla="*/ 0 h 6000"/>
                    <a:gd name="connsiteX1" fmla="*/ 240000 w 240000"/>
                    <a:gd name="connsiteY1" fmla="*/ 0 h 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0000" h="6000">
                      <a:moveTo>
                        <a:pt x="0" y="0"/>
                      </a:moveTo>
                      <a:lnTo>
                        <a:pt x="240000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任意多边形: 形状 68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6144000" y="1872328"/>
                  <a:ext cx="192000" cy="156000"/>
                </a:xfrm>
                <a:custGeom>
                  <a:avLst/>
                  <a:gdLst>
                    <a:gd name="connsiteX0" fmla="*/ 0 w 192000"/>
                    <a:gd name="connsiteY0" fmla="*/ 0 h 156000"/>
                    <a:gd name="connsiteX1" fmla="*/ 192000 w 192000"/>
                    <a:gd name="connsiteY1" fmla="*/ 0 h 156000"/>
                    <a:gd name="connsiteX2" fmla="*/ 192000 w 192000"/>
                    <a:gd name="connsiteY2" fmla="*/ 156000 h 156000"/>
                    <a:gd name="connsiteX3" fmla="*/ 0 w 192000"/>
                    <a:gd name="connsiteY3" fmla="*/ 156000 h 156000"/>
                    <a:gd name="connsiteX4" fmla="*/ 0 w 192000"/>
                    <a:gd name="connsiteY4" fmla="*/ 0 h 15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2000" h="156000">
                      <a:moveTo>
                        <a:pt x="0" y="0"/>
                      </a:moveTo>
                      <a:lnTo>
                        <a:pt x="192000" y="0"/>
                      </a:lnTo>
                      <a:lnTo>
                        <a:pt x="192000" y="156000"/>
                      </a:lnTo>
                      <a:lnTo>
                        <a:pt x="0" y="156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0" name="任意多边形: 形状 69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6228000" y="1920328"/>
                  <a:ext cx="30000" cy="60000"/>
                </a:xfrm>
                <a:custGeom>
                  <a:avLst/>
                  <a:gdLst>
                    <a:gd name="connsiteX0" fmla="*/ 0 w 30000"/>
                    <a:gd name="connsiteY0" fmla="*/ 0 h 60000"/>
                    <a:gd name="connsiteX1" fmla="*/ 30000 w 30000"/>
                    <a:gd name="connsiteY1" fmla="*/ 30000 h 60000"/>
                    <a:gd name="connsiteX2" fmla="*/ 0 w 30000"/>
                    <a:gd name="connsiteY2" fmla="*/ 60000 h 6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000" h="60000">
                      <a:moveTo>
                        <a:pt x="0" y="0"/>
                      </a:moveTo>
                      <a:lnTo>
                        <a:pt x="30000" y="30000"/>
                      </a:lnTo>
                      <a:lnTo>
                        <a:pt x="0" y="60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任意多边形: 形状 70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6192000" y="2028328"/>
                  <a:ext cx="96000" cy="48000"/>
                </a:xfrm>
                <a:custGeom>
                  <a:avLst/>
                  <a:gdLst>
                    <a:gd name="connsiteX0" fmla="*/ 0 w 96000"/>
                    <a:gd name="connsiteY0" fmla="*/ 48000 h 48000"/>
                    <a:gd name="connsiteX1" fmla="*/ 48000 w 96000"/>
                    <a:gd name="connsiteY1" fmla="*/ 0 h 48000"/>
                    <a:gd name="connsiteX2" fmla="*/ 96000 w 96000"/>
                    <a:gd name="connsiteY2" fmla="*/ 48000 h 4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000" h="48000">
                      <a:moveTo>
                        <a:pt x="0" y="48000"/>
                      </a:moveTo>
                      <a:lnTo>
                        <a:pt x="48000" y="0"/>
                      </a:lnTo>
                      <a:lnTo>
                        <a:pt x="96000" y="4800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1740046" y="4025853"/>
                <a:ext cx="141906" cy="141906"/>
                <a:chOff x="6125507" y="2177982"/>
                <a:chExt cx="224257" cy="224257"/>
              </a:xfrm>
            </p:grpSpPr>
            <p:sp>
              <p:nvSpPr>
                <p:cNvPr id="63" name="任意多边形: 形状 62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6125507" y="2260603"/>
                  <a:ext cx="224257" cy="141636"/>
                </a:xfrm>
                <a:custGeom>
                  <a:avLst/>
                  <a:gdLst>
                    <a:gd name="connsiteX0" fmla="*/ 0 w 224257"/>
                    <a:gd name="connsiteY0" fmla="*/ 0 h 141636"/>
                    <a:gd name="connsiteX1" fmla="*/ 224257 w 224257"/>
                    <a:gd name="connsiteY1" fmla="*/ 0 h 141636"/>
                    <a:gd name="connsiteX2" fmla="*/ 224257 w 224257"/>
                    <a:gd name="connsiteY2" fmla="*/ 129833 h 141636"/>
                    <a:gd name="connsiteX3" fmla="*/ 212454 w 224257"/>
                    <a:gd name="connsiteY3" fmla="*/ 141636 h 141636"/>
                    <a:gd name="connsiteX4" fmla="*/ 11803 w 224257"/>
                    <a:gd name="connsiteY4" fmla="*/ 141636 h 141636"/>
                    <a:gd name="connsiteX5" fmla="*/ 0 w 224257"/>
                    <a:gd name="connsiteY5" fmla="*/ 129833 h 141636"/>
                    <a:gd name="connsiteX6" fmla="*/ 0 w 224257"/>
                    <a:gd name="connsiteY6" fmla="*/ 0 h 141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141636">
                      <a:moveTo>
                        <a:pt x="0" y="0"/>
                      </a:moveTo>
                      <a:lnTo>
                        <a:pt x="224257" y="0"/>
                      </a:lnTo>
                      <a:lnTo>
                        <a:pt x="224257" y="129833"/>
                      </a:lnTo>
                      <a:cubicBezTo>
                        <a:pt x="224257" y="136352"/>
                        <a:pt x="218973" y="141636"/>
                        <a:pt x="212454" y="141636"/>
                      </a:cubicBezTo>
                      <a:lnTo>
                        <a:pt x="11803" y="141636"/>
                      </a:lnTo>
                      <a:cubicBezTo>
                        <a:pt x="5284" y="141636"/>
                        <a:pt x="0" y="136352"/>
                        <a:pt x="0" y="12983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4" name="任意多边形: 形状 63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6125507" y="2195687"/>
                  <a:ext cx="224257" cy="64916"/>
                </a:xfrm>
                <a:custGeom>
                  <a:avLst/>
                  <a:gdLst>
                    <a:gd name="connsiteX0" fmla="*/ 0 w 224257"/>
                    <a:gd name="connsiteY0" fmla="*/ 11803 h 64916"/>
                    <a:gd name="connsiteX1" fmla="*/ 11803 w 224257"/>
                    <a:gd name="connsiteY1" fmla="*/ 0 h 64916"/>
                    <a:gd name="connsiteX2" fmla="*/ 212454 w 224257"/>
                    <a:gd name="connsiteY2" fmla="*/ 0 h 64916"/>
                    <a:gd name="connsiteX3" fmla="*/ 224257 w 224257"/>
                    <a:gd name="connsiteY3" fmla="*/ 11803 h 64916"/>
                    <a:gd name="connsiteX4" fmla="*/ 224257 w 224257"/>
                    <a:gd name="connsiteY4" fmla="*/ 64917 h 64916"/>
                    <a:gd name="connsiteX5" fmla="*/ 0 w 224257"/>
                    <a:gd name="connsiteY5" fmla="*/ 64917 h 64916"/>
                    <a:gd name="connsiteX6" fmla="*/ 0 w 224257"/>
                    <a:gd name="connsiteY6" fmla="*/ 11803 h 64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4257" h="64916">
                      <a:moveTo>
                        <a:pt x="0" y="11803"/>
                      </a:moveTo>
                      <a:cubicBezTo>
                        <a:pt x="0" y="5284"/>
                        <a:pt x="5284" y="0"/>
                        <a:pt x="11803" y="0"/>
                      </a:cubicBezTo>
                      <a:lnTo>
                        <a:pt x="212454" y="0"/>
                      </a:lnTo>
                      <a:cubicBezTo>
                        <a:pt x="218973" y="0"/>
                        <a:pt x="224257" y="5284"/>
                        <a:pt x="224257" y="11803"/>
                      </a:cubicBezTo>
                      <a:lnTo>
                        <a:pt x="224257" y="64917"/>
                      </a:lnTo>
                      <a:lnTo>
                        <a:pt x="0" y="64917"/>
                      </a:lnTo>
                      <a:lnTo>
                        <a:pt x="0" y="11803"/>
                      </a:lnTo>
                      <a:close/>
                    </a:path>
                  </a:pathLst>
                </a:custGeom>
                <a:noFill/>
                <a:ln w="8382" cap="flat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任意多边形: 形状 64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6190424" y="2296012"/>
                  <a:ext cx="106227" cy="70818"/>
                </a:xfrm>
                <a:custGeom>
                  <a:avLst/>
                  <a:gdLst>
                    <a:gd name="connsiteX0" fmla="*/ 0 w 106227"/>
                    <a:gd name="connsiteY0" fmla="*/ 35409 h 70818"/>
                    <a:gd name="connsiteX1" fmla="*/ 35409 w 106227"/>
                    <a:gd name="connsiteY1" fmla="*/ 70818 h 70818"/>
                    <a:gd name="connsiteX2" fmla="*/ 106227 w 106227"/>
                    <a:gd name="connsiteY2" fmla="*/ 0 h 70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6227" h="70818">
                      <a:moveTo>
                        <a:pt x="0" y="35409"/>
                      </a:moveTo>
                      <a:lnTo>
                        <a:pt x="35409" y="70818"/>
                      </a:lnTo>
                      <a:lnTo>
                        <a:pt x="106227" y="0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round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任意多边形: 形状 65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6190424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7" name="任意多边形: 形状 66"/>
                <p:cNvSpPr/>
                <p:nvPr>
                  <p:custDataLst>
                    <p:tags r:id="rId25"/>
                  </p:custDataLst>
                </p:nvPr>
              </p:nvSpPr>
              <p:spPr>
                <a:xfrm>
                  <a:off x="6284848" y="2177982"/>
                  <a:ext cx="5901" cy="47212"/>
                </a:xfrm>
                <a:custGeom>
                  <a:avLst/>
                  <a:gdLst>
                    <a:gd name="connsiteX0" fmla="*/ 0 w 5901"/>
                    <a:gd name="connsiteY0" fmla="*/ 0 h 47212"/>
                    <a:gd name="connsiteX1" fmla="*/ 0 w 5901"/>
                    <a:gd name="connsiteY1" fmla="*/ 47212 h 4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901" h="47212">
                      <a:moveTo>
                        <a:pt x="0" y="0"/>
                      </a:moveTo>
                      <a:lnTo>
                        <a:pt x="0" y="47212"/>
                      </a:lnTo>
                    </a:path>
                  </a:pathLst>
                </a:custGeom>
                <a:noFill/>
                <a:ln w="8382" cap="rnd">
                  <a:solidFill>
                    <a:schemeClr val="bg1">
                      <a:lumMod val="65000"/>
                      <a:alpha val="78000"/>
                    </a:schemeClr>
                  </a:solidFill>
                  <a:prstDash val="solid"/>
                  <a:miter/>
                </a:ln>
              </p:spPr>
              <p:txBody>
                <a:bodyPr rtlCol="0" anchor="ctr">
                  <a:spAutoFit/>
                </a:bodyPr>
                <a:lstStyle/>
                <a:p>
                  <a:endParaRPr lang="zh-CN" altLang="en-US"/>
                </a:p>
              </p:txBody>
            </p:sp>
          </p:grpSp>
        </p:grpSp>
        <p:cxnSp>
          <p:nvCxnSpPr>
            <p:cNvPr id="57" name="直接连接符 56"/>
            <p:cNvCxnSpPr/>
            <p:nvPr>
              <p:custDataLst>
                <p:tags r:id="rId26"/>
              </p:custDataLst>
            </p:nvPr>
          </p:nvCxnSpPr>
          <p:spPr>
            <a:xfrm>
              <a:off x="11844337" y="0"/>
              <a:ext cx="0" cy="368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7"/>
              </p:custDataLst>
            </p:nvPr>
          </p:nvCxnSpPr>
          <p:spPr>
            <a:xfrm>
              <a:off x="11844337" y="6345238"/>
              <a:ext cx="0" cy="512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5416550" y="2108200"/>
            <a:ext cx="1308100" cy="965200"/>
          </a:xfrm>
        </p:spPr>
        <p:txBody>
          <a:bodyPr>
            <a:spAutoFit/>
          </a:bodyPr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1"/>
          </p:nvPr>
        </p:nvSpPr>
        <p:spPr>
          <a:xfrm>
            <a:off x="4029075" y="3491528"/>
            <a:ext cx="4133850" cy="713144"/>
          </a:xfrm>
        </p:spPr>
        <p:txBody>
          <a:bodyPr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原型介绍</a:t>
            </a:r>
            <a:endParaRPr lang="en-US" altLang="zh-CN" sz="4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220452" y="1429642"/>
            <a:ext cx="2468398" cy="2468398"/>
            <a:chOff x="524346" y="3658169"/>
            <a:chExt cx="2468398" cy="2468398"/>
          </a:xfrm>
        </p:grpSpPr>
        <p:sp>
          <p:nvSpPr>
            <p:cNvPr id="72" name="椭圆 71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539441" y="3585808"/>
            <a:ext cx="2468398" cy="2468398"/>
            <a:chOff x="524346" y="3658169"/>
            <a:chExt cx="2468398" cy="2468398"/>
          </a:xfrm>
        </p:grpSpPr>
        <p:sp>
          <p:nvSpPr>
            <p:cNvPr id="51" name="椭圆 50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830316" y="3773789"/>
            <a:ext cx="2468398" cy="2468398"/>
            <a:chOff x="524346" y="3700916"/>
            <a:chExt cx="2468398" cy="2468398"/>
          </a:xfrm>
        </p:grpSpPr>
        <p:sp>
          <p:nvSpPr>
            <p:cNvPr id="58" name="椭圆 57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24346" y="3700916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224628" y="3581647"/>
            <a:ext cx="2468398" cy="2468398"/>
            <a:chOff x="524346" y="3658169"/>
            <a:chExt cx="2468398" cy="2468398"/>
          </a:xfrm>
        </p:grpSpPr>
        <p:sp>
          <p:nvSpPr>
            <p:cNvPr id="65" name="椭圆 64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350070" y="1469687"/>
            <a:ext cx="2468398" cy="2468398"/>
            <a:chOff x="524346" y="3658169"/>
            <a:chExt cx="2468398" cy="2468398"/>
          </a:xfrm>
        </p:grpSpPr>
        <p:sp>
          <p:nvSpPr>
            <p:cNvPr id="86" name="椭圆 85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57026" y="2496284"/>
            <a:ext cx="1395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找工作</a:t>
            </a:r>
            <a:endParaRPr lang="en-US" altLang="zh-CN" sz="1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704490" y="2237968"/>
            <a:ext cx="78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spc="300" dirty="0">
                <a:solidFill>
                  <a:schemeClr val="bg1"/>
                </a:solidFill>
                <a:latin typeface="+mj-ea"/>
                <a:ea typeface="+mj-ea"/>
              </a:rPr>
              <a:t>项目名称</a:t>
            </a:r>
            <a:endParaRPr lang="en-US" altLang="zh-CN" sz="1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943954" y="2514967"/>
            <a:ext cx="1363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简历助手</a:t>
            </a:r>
            <a:endParaRPr lang="en-US" altLang="zh-CN" sz="1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120137" y="4649538"/>
            <a:ext cx="1307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460634" y="4720677"/>
            <a:ext cx="1270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818468" y="4649538"/>
            <a:ext cx="128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占位符 98"/>
          <p:cNvSpPr>
            <a:spLocks noGrp="1"/>
          </p:cNvSpPr>
          <p:nvPr>
            <p:ph type="body" sz="quarter" idx="10"/>
          </p:nvPr>
        </p:nvSpPr>
        <p:spPr>
          <a:xfrm>
            <a:off x="4956344" y="626156"/>
            <a:ext cx="2279311" cy="480131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求职端界面</a:t>
            </a:r>
            <a:endParaRPr lang="en-US" altLang="zh-CN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7603" y="615233"/>
            <a:ext cx="2416793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求职端界面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35B0BEE-F18A-47BB-8FCB-E00DA2F2635D-5" descr="C:/Users/admin/AppData/Local/Temp/wpp.NsQRzg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7320" y="1095375"/>
            <a:ext cx="9481820" cy="112255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35B0BEE-F18A-47BB-8FCB-E00DA2F2635D-6" descr="C:/Users/admin/AppData/Local/Temp/wpp.KJfRDS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40" y="-4412615"/>
            <a:ext cx="9163685" cy="1084707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7603" y="615233"/>
            <a:ext cx="2416793" cy="48013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求职端界面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组合 69"/>
          <p:cNvGrpSpPr/>
          <p:nvPr/>
        </p:nvGrpSpPr>
        <p:grpSpPr>
          <a:xfrm>
            <a:off x="3220452" y="1429642"/>
            <a:ext cx="2468398" cy="2468398"/>
            <a:chOff x="524346" y="3658169"/>
            <a:chExt cx="2468398" cy="2468398"/>
          </a:xfrm>
        </p:grpSpPr>
        <p:sp>
          <p:nvSpPr>
            <p:cNvPr id="72" name="椭圆 71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539441" y="3585808"/>
            <a:ext cx="2468398" cy="2468398"/>
            <a:chOff x="524346" y="3658169"/>
            <a:chExt cx="2468398" cy="2468398"/>
          </a:xfrm>
        </p:grpSpPr>
        <p:sp>
          <p:nvSpPr>
            <p:cNvPr id="51" name="椭圆 50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830316" y="3773789"/>
            <a:ext cx="2468398" cy="2468398"/>
            <a:chOff x="524346" y="3700916"/>
            <a:chExt cx="2468398" cy="2468398"/>
          </a:xfrm>
        </p:grpSpPr>
        <p:sp>
          <p:nvSpPr>
            <p:cNvPr id="58" name="椭圆 57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524346" y="3700916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8224628" y="3581647"/>
            <a:ext cx="2468398" cy="2468398"/>
            <a:chOff x="524346" y="3658169"/>
            <a:chExt cx="2468398" cy="2468398"/>
          </a:xfrm>
        </p:grpSpPr>
        <p:sp>
          <p:nvSpPr>
            <p:cNvPr id="65" name="椭圆 64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思源黑体 CN Regular"/>
                <a:cs typeface="+mn-cs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350070" y="1469687"/>
            <a:ext cx="2468398" cy="2468398"/>
            <a:chOff x="524346" y="3658169"/>
            <a:chExt cx="2468398" cy="2468398"/>
          </a:xfrm>
        </p:grpSpPr>
        <p:sp>
          <p:nvSpPr>
            <p:cNvPr id="86" name="椭圆 85"/>
            <p:cNvSpPr/>
            <p:nvPr/>
          </p:nvSpPr>
          <p:spPr>
            <a:xfrm>
              <a:off x="1183202" y="4317025"/>
              <a:ext cx="1150690" cy="1150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0" dist="1270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1100" dirty="0">
                <a:gradFill>
                  <a:gsLst>
                    <a:gs pos="0">
                      <a:srgbClr val="1B4F80">
                        <a:lumMod val="60000"/>
                        <a:lumOff val="40000"/>
                      </a:srgbClr>
                    </a:gs>
                    <a:gs pos="98000">
                      <a:srgbClr val="1B4F80"/>
                    </a:gs>
                  </a:gsLst>
                  <a:lin ang="18900000" scaled="1"/>
                </a:gradFill>
                <a:latin typeface="OPPOSans B" panose="00020600040101010101" pitchFamily="18" charset="-122"/>
                <a:ea typeface="OPPOSans B" panose="00020600040101010101" pitchFamily="18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98998" y="4032822"/>
              <a:ext cx="1719096" cy="1719098"/>
            </a:xfrm>
            <a:prstGeom prst="ellipse">
              <a:avLst/>
            </a:prstGeom>
            <a:noFill/>
            <a:ln w="19050">
              <a:solidFill>
                <a:schemeClr val="accent1">
                  <a:alpha val="5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524346" y="3658169"/>
              <a:ext cx="2468398" cy="2468398"/>
            </a:xfrm>
            <a:prstGeom prst="ellipse">
              <a:avLst/>
            </a:prstGeom>
            <a:noFill/>
            <a:ln w="12700">
              <a:solidFill>
                <a:schemeClr val="accent1">
                  <a:alpha val="14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716487" y="3850311"/>
              <a:ext cx="2084116" cy="2084115"/>
            </a:xfrm>
            <a:prstGeom prst="ellipse">
              <a:avLst/>
            </a:prstGeom>
            <a:noFill/>
            <a:ln w="12700">
              <a:solidFill>
                <a:schemeClr val="accent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57026" y="2483584"/>
            <a:ext cx="1395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找人才</a:t>
            </a:r>
            <a:endParaRPr lang="en-US" altLang="zh-CN" sz="1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704490" y="2237968"/>
            <a:ext cx="78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spc="300" dirty="0">
                <a:solidFill>
                  <a:schemeClr val="bg1"/>
                </a:solidFill>
                <a:latin typeface="+mj-ea"/>
                <a:ea typeface="+mj-ea"/>
              </a:rPr>
              <a:t>项目名称</a:t>
            </a:r>
            <a:endParaRPr lang="en-US" altLang="zh-CN" sz="1800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943954" y="2514967"/>
            <a:ext cx="1363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岗位管理</a:t>
            </a:r>
            <a:endParaRPr lang="en-US" altLang="zh-CN" sz="18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120137" y="4649538"/>
            <a:ext cx="1307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面试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460634" y="4720677"/>
            <a:ext cx="1270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818468" y="4649538"/>
            <a:ext cx="1288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endParaRPr lang="en-US" altLang="zh-CN" sz="18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占位符 98"/>
          <p:cNvSpPr>
            <a:spLocks noGrp="1"/>
          </p:cNvSpPr>
          <p:nvPr>
            <p:ph type="body" sz="quarter" idx="10"/>
          </p:nvPr>
        </p:nvSpPr>
        <p:spPr>
          <a:xfrm>
            <a:off x="4956344" y="626156"/>
            <a:ext cx="2279311" cy="480131"/>
          </a:xfr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企业端界面</a:t>
            </a:r>
            <a:endParaRPr lang="en-US" altLang="zh-CN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</p:tagLst>
</file>

<file path=ppt/tags/tag11.xml><?xml version="1.0" encoding="utf-8"?>
<p:tagLst xmlns:p="http://schemas.openxmlformats.org/presentationml/2006/main">
  <p:tag name="PA" val="v5.2.11"/>
</p:tagLst>
</file>

<file path=ppt/tags/tag110.xml><?xml version="1.0" encoding="utf-8"?>
<p:tagLst xmlns:p="http://schemas.openxmlformats.org/presentationml/2006/main">
  <p:tag name="PA" val="v5.2.11"/>
</p:tagLst>
</file>

<file path=ppt/tags/tag111.xml><?xml version="1.0" encoding="utf-8"?>
<p:tagLst xmlns:p="http://schemas.openxmlformats.org/presentationml/2006/main">
  <p:tag name="PA" val="v5.2.11"/>
</p:tagLst>
</file>

<file path=ppt/tags/tag112.xml><?xml version="1.0" encoding="utf-8"?>
<p:tagLst xmlns:p="http://schemas.openxmlformats.org/presentationml/2006/main">
  <p:tag name="PA" val="v5.2.11"/>
</p:tagLst>
</file>

<file path=ppt/tags/tag113.xml><?xml version="1.0" encoding="utf-8"?>
<p:tagLst xmlns:p="http://schemas.openxmlformats.org/presentationml/2006/main">
  <p:tag name="PA" val="v5.2.11"/>
</p:tagLst>
</file>

<file path=ppt/tags/tag114.xml><?xml version="1.0" encoding="utf-8"?>
<p:tagLst xmlns:p="http://schemas.openxmlformats.org/presentationml/2006/main">
  <p:tag name="PA" val="v5.2.11"/>
</p:tagLst>
</file>

<file path=ppt/tags/tag115.xml><?xml version="1.0" encoding="utf-8"?>
<p:tagLst xmlns:p="http://schemas.openxmlformats.org/presentationml/2006/main">
  <p:tag name="PA" val="v5.2.11"/>
</p:tagLst>
</file>

<file path=ppt/tags/tag116.xml><?xml version="1.0" encoding="utf-8"?>
<p:tagLst xmlns:p="http://schemas.openxmlformats.org/presentationml/2006/main">
  <p:tag name="PA" val="v5.2.11"/>
</p:tagLst>
</file>

<file path=ppt/tags/tag117.xml><?xml version="1.0" encoding="utf-8"?>
<p:tagLst xmlns:p="http://schemas.openxmlformats.org/presentationml/2006/main">
  <p:tag name="PA" val="v5.2.11"/>
</p:tagLst>
</file>

<file path=ppt/tags/tag118.xml><?xml version="1.0" encoding="utf-8"?>
<p:tagLst xmlns:p="http://schemas.openxmlformats.org/presentationml/2006/main">
  <p:tag name="PA" val="v5.2.11"/>
</p:tagLst>
</file>

<file path=ppt/tags/tag119.xml><?xml version="1.0" encoding="utf-8"?>
<p:tagLst xmlns:p="http://schemas.openxmlformats.org/presentationml/2006/main">
  <p:tag name="PA" val="v5.2.11"/>
</p:tagLst>
</file>

<file path=ppt/tags/tag12.xml><?xml version="1.0" encoding="utf-8"?>
<p:tagLst xmlns:p="http://schemas.openxmlformats.org/presentationml/2006/main">
  <p:tag name="PA" val="v5.2.11"/>
</p:tagLst>
</file>

<file path=ppt/tags/tag120.xml><?xml version="1.0" encoding="utf-8"?>
<p:tagLst xmlns:p="http://schemas.openxmlformats.org/presentationml/2006/main">
  <p:tag name="PA" val="v5.2.11"/>
</p:tagLst>
</file>

<file path=ppt/tags/tag121.xml><?xml version="1.0" encoding="utf-8"?>
<p:tagLst xmlns:p="http://schemas.openxmlformats.org/presentationml/2006/main">
  <p:tag name="PA" val="v5.2.11"/>
</p:tagLst>
</file>

<file path=ppt/tags/tag122.xml><?xml version="1.0" encoding="utf-8"?>
<p:tagLst xmlns:p="http://schemas.openxmlformats.org/presentationml/2006/main">
  <p:tag name="PA" val="v5.2.11"/>
</p:tagLst>
</file>

<file path=ppt/tags/tag123.xml><?xml version="1.0" encoding="utf-8"?>
<p:tagLst xmlns:p="http://schemas.openxmlformats.org/presentationml/2006/main">
  <p:tag name="PA" val="v5.2.11"/>
</p:tagLst>
</file>

<file path=ppt/tags/tag124.xml><?xml version="1.0" encoding="utf-8"?>
<p:tagLst xmlns:p="http://schemas.openxmlformats.org/presentationml/2006/main">
  <p:tag name="PA" val="v5.2.11"/>
</p:tagLst>
</file>

<file path=ppt/tags/tag125.xml><?xml version="1.0" encoding="utf-8"?>
<p:tagLst xmlns:p="http://schemas.openxmlformats.org/presentationml/2006/main">
  <p:tag name="PA" val="v5.2.11"/>
</p:tagLst>
</file>

<file path=ppt/tags/tag126.xml><?xml version="1.0" encoding="utf-8"?>
<p:tagLst xmlns:p="http://schemas.openxmlformats.org/presentationml/2006/main">
  <p:tag name="PA" val="v5.2.11"/>
</p:tagLst>
</file>

<file path=ppt/tags/tag127.xml><?xml version="1.0" encoding="utf-8"?>
<p:tagLst xmlns:p="http://schemas.openxmlformats.org/presentationml/2006/main">
  <p:tag name="PA" val="v5.2.11"/>
</p:tagLst>
</file>

<file path=ppt/tags/tag128.xml><?xml version="1.0" encoding="utf-8"?>
<p:tagLst xmlns:p="http://schemas.openxmlformats.org/presentationml/2006/main">
  <p:tag name="PA" val="v5.2.11"/>
</p:tagLst>
</file>

<file path=ppt/tags/tag129.xml><?xml version="1.0" encoding="utf-8"?>
<p:tagLst xmlns:p="http://schemas.openxmlformats.org/presentationml/2006/main">
  <p:tag name="PA" val="v5.2.11"/>
</p:tagLst>
</file>

<file path=ppt/tags/tag13.xml><?xml version="1.0" encoding="utf-8"?>
<p:tagLst xmlns:p="http://schemas.openxmlformats.org/presentationml/2006/main">
  <p:tag name="PA" val="v5.2.11"/>
</p:tagLst>
</file>

<file path=ppt/tags/tag130.xml><?xml version="1.0" encoding="utf-8"?>
<p:tagLst xmlns:p="http://schemas.openxmlformats.org/presentationml/2006/main">
  <p:tag name="PA" val="v5.2.11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</p:tagLst>
</file>

<file path=ppt/tags/tag133.xml><?xml version="1.0" encoding="utf-8"?>
<p:tagLst xmlns:p="http://schemas.openxmlformats.org/presentationml/2006/main">
  <p:tag name="PA" val="v5.2.11"/>
</p:tagLst>
</file>

<file path=ppt/tags/tag134.xml><?xml version="1.0" encoding="utf-8"?>
<p:tagLst xmlns:p="http://schemas.openxmlformats.org/presentationml/2006/main">
  <p:tag name="PA" val="v5.2.11"/>
</p:tagLst>
</file>

<file path=ppt/tags/tag135.xml><?xml version="1.0" encoding="utf-8"?>
<p:tagLst xmlns:p="http://schemas.openxmlformats.org/presentationml/2006/main">
  <p:tag name="KSO_WPP_MARK_KEY" val="454f439e-07c6-4293-9187-3bf7bfa6ab84"/>
  <p:tag name="COMMONDATA" val="eyJoZGlkIjoiY2M1M2Y0YzNhZjk2ZWMxYWU1YTM1MmNkNGY1Y2JkMGUifQ=="/>
</p:tagLst>
</file>

<file path=ppt/tags/tag14.xml><?xml version="1.0" encoding="utf-8"?>
<p:tagLst xmlns:p="http://schemas.openxmlformats.org/presentationml/2006/main">
  <p:tag name="PA" val="v5.2.11"/>
</p:tagLst>
</file>

<file path=ppt/tags/tag15.xml><?xml version="1.0" encoding="utf-8"?>
<p:tagLst xmlns:p="http://schemas.openxmlformats.org/presentationml/2006/main">
  <p:tag name="PA" val="v5.2.11"/>
</p:tagLst>
</file>

<file path=ppt/tags/tag16.xml><?xml version="1.0" encoding="utf-8"?>
<p:tagLst xmlns:p="http://schemas.openxmlformats.org/presentationml/2006/main">
  <p:tag name="PA" val="v5.2.11"/>
</p:tagLst>
</file>

<file path=ppt/tags/tag17.xml><?xml version="1.0" encoding="utf-8"?>
<p:tagLst xmlns:p="http://schemas.openxmlformats.org/presentationml/2006/main">
  <p:tag name="PA" val="v5.2.11"/>
</p:tagLst>
</file>

<file path=ppt/tags/tag18.xml><?xml version="1.0" encoding="utf-8"?>
<p:tagLst xmlns:p="http://schemas.openxmlformats.org/presentationml/2006/main">
  <p:tag name="PA" val="v5.2.11"/>
</p:tagLst>
</file>

<file path=ppt/tags/tag19.xml><?xml version="1.0" encoding="utf-8"?>
<p:tagLst xmlns:p="http://schemas.openxmlformats.org/presentationml/2006/main">
  <p:tag name="PA" val="v5.2.11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1.xml><?xml version="1.0" encoding="utf-8"?>
<p:tagLst xmlns:p="http://schemas.openxmlformats.org/presentationml/2006/main">
  <p:tag name="PA" val="v5.2.11"/>
</p:tagLst>
</file>

<file path=ppt/tags/tag22.xml><?xml version="1.0" encoding="utf-8"?>
<p:tagLst xmlns:p="http://schemas.openxmlformats.org/presentationml/2006/main">
  <p:tag name="PA" val="v5.2.11"/>
</p:tagLst>
</file>

<file path=ppt/tags/tag23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</p:tagLst>
</file>

<file path=ppt/tags/tag25.xml><?xml version="1.0" encoding="utf-8"?>
<p:tagLst xmlns:p="http://schemas.openxmlformats.org/presentationml/2006/main">
  <p:tag name="PA" val="v5.2.11"/>
</p:tagLst>
</file>

<file path=ppt/tags/tag26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PA" val="v5.2.11"/>
</p:tagLst>
</file>

<file path=ppt/tags/tag30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</p:tagLst>
</file>

<file path=ppt/tags/tag40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</p:tagLst>
</file>

<file path=ppt/tags/tag50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PA" val="v5.2.11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PA" val="v5.2.11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PA" val="v5.2.11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</p:tagLst>
</file>

<file path=ppt/tags/tag97.xml><?xml version="1.0" encoding="utf-8"?>
<p:tagLst xmlns:p="http://schemas.openxmlformats.org/presentationml/2006/main">
  <p:tag name="PA" val="v5.2.11"/>
</p:tagLst>
</file>

<file path=ppt/tags/tag98.xml><?xml version="1.0" encoding="utf-8"?>
<p:tagLst xmlns:p="http://schemas.openxmlformats.org/presentationml/2006/main">
  <p:tag name="PA" val="v5.2.11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​​">
  <a:themeElements>
    <a:clrScheme name="蓝灰商务风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120CFC"/>
      </a:accent1>
      <a:accent2>
        <a:srgbClr val="3A3838"/>
      </a:accent2>
      <a:accent3>
        <a:srgbClr val="757070"/>
      </a:accent3>
      <a:accent4>
        <a:srgbClr val="AEABAB"/>
      </a:accent4>
      <a:accent5>
        <a:srgbClr val="D0CECE"/>
      </a:accent5>
      <a:accent6>
        <a:srgbClr val="EEEEEE"/>
      </a:accent6>
      <a:hlink>
        <a:srgbClr val="F2F2F2"/>
      </a:hlink>
      <a:folHlink>
        <a:srgbClr val="706DFD"/>
      </a:folHlink>
    </a:clrScheme>
    <a:fontScheme name="自定义 10">
      <a:majorFont>
        <a:latin typeface="OPPOSans M"/>
        <a:ea typeface="OPPOSans B"/>
        <a:cs typeface=""/>
      </a:majorFont>
      <a:minorFont>
        <a:latin typeface="OPPOSans L"/>
        <a:ea typeface="OPPOSans 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  <a:effectLst>
          <a:outerShdw blurRad="254000" algn="ctr" rotWithShape="0">
            <a:srgbClr val="1840D5">
              <a:alpha val="11000"/>
            </a:srgbClr>
          </a:outerShdw>
        </a:effectLst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1200" cap="none" spc="0" normalizeH="0" baseline="0" noProof="0" dirty="0">
            <a:ln>
              <a:noFill/>
            </a:ln>
            <a:solidFill>
              <a:prstClr val="white"/>
            </a:solidFill>
            <a:effectLst/>
            <a:uLnTx/>
            <a:uFillTx/>
            <a:latin typeface="Source Han Sans Normal"/>
            <a:ea typeface="微软雅黑 Light" panose="020B0502040204020203" charset="-122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空白模板</Template>
  <TotalTime>0</TotalTime>
  <Words>3376</Words>
  <Application>WPS 演示</Application>
  <PresentationFormat>宽屏</PresentationFormat>
  <Paragraphs>288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3" baseType="lpstr">
      <vt:lpstr>Arial</vt:lpstr>
      <vt:lpstr>宋体</vt:lpstr>
      <vt:lpstr>Wingdings</vt:lpstr>
      <vt:lpstr>Source Han Sans Normal</vt:lpstr>
      <vt:lpstr>Segoe Print</vt:lpstr>
      <vt:lpstr>微软雅黑 Light</vt:lpstr>
      <vt:lpstr>OPPOSans L</vt:lpstr>
      <vt:lpstr>思源黑体 CN Light</vt:lpstr>
      <vt:lpstr>黑体</vt:lpstr>
      <vt:lpstr>Segoe UI Light</vt:lpstr>
      <vt:lpstr>Segoe UI Light</vt:lpstr>
      <vt:lpstr>微软雅黑</vt:lpstr>
      <vt:lpstr>Open Sans</vt:lpstr>
      <vt:lpstr>Times New Roman</vt:lpstr>
      <vt:lpstr>思源黑体 CN Normal</vt:lpstr>
      <vt:lpstr>OPPOSans B</vt:lpstr>
      <vt:lpstr>思源黑体 CN Regular</vt:lpstr>
      <vt:lpstr>OPPOSans R</vt:lpstr>
      <vt:lpstr>Calibri</vt:lpstr>
      <vt:lpstr>Arial Unicode MS</vt:lpstr>
      <vt:lpstr>阿里巴巴普惠体 H</vt:lpstr>
      <vt:lpstr>华文中宋</vt:lpstr>
      <vt:lpstr>新宋体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于 香芋</dc:creator>
  <dc:subject>蓝灰简约商务风工作汇报模板</dc:subject>
  <cp:lastModifiedBy>莫颜1379057671</cp:lastModifiedBy>
  <cp:revision>106</cp:revision>
  <dcterms:created xsi:type="dcterms:W3CDTF">2021-12-09T03:13:00Z</dcterms:created>
  <dcterms:modified xsi:type="dcterms:W3CDTF">2024-11-28T04:26:54Z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2052-11.1.0.12165</vt:lpwstr>
  </property>
  <property fmtid="{D5CDD505-2E9C-101B-9397-08002B2CF9AE}" pid="3" name="ICV">
    <vt:lpwstr>9697FA386865426A8CB3BBFEAA01E66F</vt:lpwstr>
  </property>
</Properties>
</file>